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png" ContentType="image/png"/>
  <Override PartName="/ppt/media/image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6.jpeg" ContentType="image/jpeg"/>
  <Override PartName="/ppt/media/image5.jpeg" ContentType="image/jpeg"/>
  <Override PartName="/ppt/media/image4.jpeg" ContentType="image/jpeg"/>
  <Override PartName="/ppt/media/image14.png" ContentType="image/png"/>
  <Override PartName="/ppt/media/image3.jpeg" ContentType="image/jpeg"/>
  <Override PartName="/ppt/media/image11.png" ContentType="image/png"/>
  <Override PartName="/ppt/media/image1.jpeg" ContentType="image/jpeg"/>
  <Override PartName="/ppt/media/image2.jpeg" ContentType="image/jpeg"/>
  <Override PartName="/ppt/media/image7.jpeg" ContentType="image/jpeg"/>
  <Override PartName="/ppt/media/image10.png" ContentType="image/png"/>
  <Override PartName="/ppt/media/image12.png" ContentType="image/png"/>
  <Override PartName="/ppt/media/image13.png" ContentType="image/png"/>
  <Override PartName="/ppt/media/image15.png" ContentType="image/png"/>
  <Override PartName="/ppt/media/image1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4"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25"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7"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8"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9"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30"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32"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33"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34"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35"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36"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37"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41"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43"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45"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46"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50"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51"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52"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3"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54"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55"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56"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58"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59"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60"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62"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63"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65"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66"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67"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68"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70"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71"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72"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73"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74"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75"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79"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81"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83"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84"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5"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88"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89"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90"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92"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93"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94"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96"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97"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98"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00"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101"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03"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04"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05"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106"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08"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109"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110"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111"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112"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113"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17"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19"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7"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8"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21"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122"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26"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27"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128"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30"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131"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32"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34"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35"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36"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38"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139"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41"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42"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43"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144"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46"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147"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148"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149"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150"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151"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55"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57"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59"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160"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64"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65"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166"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68"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169"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70"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72"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73"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74"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76"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177"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79"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80"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81"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182"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84"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185"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186"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187"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188"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189"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95"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97"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99"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200"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04"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05"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206"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08"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209"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10"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12"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13"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14"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2"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13"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14"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16"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217"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19"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20"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21"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222"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24"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225"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226"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227"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228"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229"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33" name="PlaceHolder 2"/>
          <p:cNvSpPr>
            <a:spLocks noGrp="1"/>
          </p:cNvSpPr>
          <p:nvPr>
            <p:ph type="subTitle"/>
          </p:nvPr>
        </p:nvSpPr>
        <p:spPr>
          <a:xfrm>
            <a:off x="457200" y="1203480"/>
            <a:ext cx="8046360" cy="298296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35" name="PlaceHolder 2"/>
          <p:cNvSpPr>
            <a:spLocks noGrp="1"/>
          </p:cNvSpPr>
          <p:nvPr>
            <p:ph type="body"/>
          </p:nvPr>
        </p:nvSpPr>
        <p:spPr>
          <a:xfrm>
            <a:off x="457200" y="1203480"/>
            <a:ext cx="8046360" cy="2982960"/>
          </a:xfrm>
          <a:prstGeom prst="rect">
            <a:avLst/>
          </a:prstGeom>
        </p:spPr>
        <p:txBody>
          <a:bodyPr lIns="0" rIns="0" tIns="0" bIns="0"/>
          <a:p>
            <a:endParaRPr b="0" lang="en-GB"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37"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238" name="PlaceHolder 3"/>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38120" y="2485800"/>
            <a:ext cx="7772400" cy="5112720"/>
          </a:xfrm>
          <a:prstGeom prst="rect">
            <a:avLst/>
          </a:prstGeom>
        </p:spPr>
        <p:txBody>
          <a:bodyPr lIns="0" rIns="0" tIns="0" bIns="0" anchor="ctr"/>
          <a:p>
            <a:endParaRPr b="0" lang="en-GB" sz="3200" spc="-1" strike="noStrike">
              <a:solidFill>
                <a:srgbClr val="ff950e"/>
              </a:solidFill>
              <a:latin typeface="Source Sans Pro"/>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42"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43" name="PlaceHolder 3"/>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
        <p:nvSpPr>
          <p:cNvPr id="244" name="PlaceHolder 4"/>
          <p:cNvSpPr>
            <a:spLocks noGrp="1"/>
          </p:cNvSpPr>
          <p:nvPr>
            <p:ph type="body"/>
          </p:nvPr>
        </p:nvSpPr>
        <p:spPr>
          <a:xfrm>
            <a:off x="4580280" y="1203480"/>
            <a:ext cx="3926520" cy="2982960"/>
          </a:xfrm>
          <a:prstGeom prst="rect">
            <a:avLst/>
          </a:prstGeom>
        </p:spPr>
        <p:txBody>
          <a:bodyPr lIns="0" rIns="0" tIns="0" bIns="0"/>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16"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17"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18"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46" name="PlaceHolder 2"/>
          <p:cNvSpPr>
            <a:spLocks noGrp="1"/>
          </p:cNvSpPr>
          <p:nvPr>
            <p:ph type="body"/>
          </p:nvPr>
        </p:nvSpPr>
        <p:spPr>
          <a:xfrm>
            <a:off x="457200" y="1203480"/>
            <a:ext cx="3926520" cy="2982960"/>
          </a:xfrm>
          <a:prstGeom prst="rect">
            <a:avLst/>
          </a:prstGeom>
        </p:spPr>
        <p:txBody>
          <a:bodyPr lIns="0" rIns="0" tIns="0" bIns="0"/>
          <a:p>
            <a:endParaRPr b="0" lang="en-GB" sz="3200" spc="-1" strike="noStrike">
              <a:latin typeface="Arial"/>
            </a:endParaRPr>
          </a:p>
        </p:txBody>
      </p:sp>
      <p:sp>
        <p:nvSpPr>
          <p:cNvPr id="247"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48"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50"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51"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52"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54" name="PlaceHolder 2"/>
          <p:cNvSpPr>
            <a:spLocks noGrp="1"/>
          </p:cNvSpPr>
          <p:nvPr>
            <p:ph type="body"/>
          </p:nvPr>
        </p:nvSpPr>
        <p:spPr>
          <a:xfrm>
            <a:off x="457200" y="1203480"/>
            <a:ext cx="8046360" cy="1422720"/>
          </a:xfrm>
          <a:prstGeom prst="rect">
            <a:avLst/>
          </a:prstGeom>
        </p:spPr>
        <p:txBody>
          <a:bodyPr lIns="0" rIns="0" tIns="0" bIns="0"/>
          <a:p>
            <a:endParaRPr b="0" lang="en-GB" sz="3200" spc="-1" strike="noStrike">
              <a:latin typeface="Arial"/>
            </a:endParaRPr>
          </a:p>
        </p:txBody>
      </p:sp>
      <p:sp>
        <p:nvSpPr>
          <p:cNvPr id="255" name="PlaceHolder 3"/>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57"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58"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59" name="PlaceHolder 4"/>
          <p:cNvSpPr>
            <a:spLocks noGrp="1"/>
          </p:cNvSpPr>
          <p:nvPr>
            <p:ph type="body"/>
          </p:nvPr>
        </p:nvSpPr>
        <p:spPr>
          <a:xfrm>
            <a:off x="4580280" y="2761920"/>
            <a:ext cx="3926520" cy="1422720"/>
          </a:xfrm>
          <a:prstGeom prst="rect">
            <a:avLst/>
          </a:prstGeom>
        </p:spPr>
        <p:txBody>
          <a:bodyPr lIns="0" rIns="0" tIns="0" bIns="0"/>
          <a:p>
            <a:endParaRPr b="0" lang="en-GB" sz="3200" spc="-1" strike="noStrike">
              <a:latin typeface="Arial"/>
            </a:endParaRPr>
          </a:p>
        </p:txBody>
      </p:sp>
      <p:sp>
        <p:nvSpPr>
          <p:cNvPr id="260" name="PlaceHolder 5"/>
          <p:cNvSpPr>
            <a:spLocks noGrp="1"/>
          </p:cNvSpPr>
          <p:nvPr>
            <p:ph type="body"/>
          </p:nvPr>
        </p:nvSpPr>
        <p:spPr>
          <a:xfrm>
            <a:off x="457200" y="2761920"/>
            <a:ext cx="3926520" cy="1422720"/>
          </a:xfrm>
          <a:prstGeom prst="rect">
            <a:avLst/>
          </a:prstGeom>
        </p:spPr>
        <p:txBody>
          <a:bodyPr lIns="0" rIns="0" tIns="0" bIns="0"/>
          <a:p>
            <a:endParaRPr b="0" lang="en-GB"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62" name="PlaceHolder 2"/>
          <p:cNvSpPr>
            <a:spLocks noGrp="1"/>
          </p:cNvSpPr>
          <p:nvPr>
            <p:ph type="body"/>
          </p:nvPr>
        </p:nvSpPr>
        <p:spPr>
          <a:xfrm>
            <a:off x="457200" y="1203480"/>
            <a:ext cx="2590560" cy="1422720"/>
          </a:xfrm>
          <a:prstGeom prst="rect">
            <a:avLst/>
          </a:prstGeom>
        </p:spPr>
        <p:txBody>
          <a:bodyPr lIns="0" rIns="0" tIns="0" bIns="0"/>
          <a:p>
            <a:endParaRPr b="0" lang="en-GB" sz="3200" spc="-1" strike="noStrike">
              <a:latin typeface="Arial"/>
            </a:endParaRPr>
          </a:p>
        </p:txBody>
      </p:sp>
      <p:sp>
        <p:nvSpPr>
          <p:cNvPr id="263" name="PlaceHolder 3"/>
          <p:cNvSpPr>
            <a:spLocks noGrp="1"/>
          </p:cNvSpPr>
          <p:nvPr>
            <p:ph type="body"/>
          </p:nvPr>
        </p:nvSpPr>
        <p:spPr>
          <a:xfrm>
            <a:off x="3177720" y="1203480"/>
            <a:ext cx="2590560" cy="1422720"/>
          </a:xfrm>
          <a:prstGeom prst="rect">
            <a:avLst/>
          </a:prstGeom>
        </p:spPr>
        <p:txBody>
          <a:bodyPr lIns="0" rIns="0" tIns="0" bIns="0"/>
          <a:p>
            <a:endParaRPr b="0" lang="en-GB" sz="3200" spc="-1" strike="noStrike">
              <a:latin typeface="Arial"/>
            </a:endParaRPr>
          </a:p>
        </p:txBody>
      </p:sp>
      <p:sp>
        <p:nvSpPr>
          <p:cNvPr id="264" name="PlaceHolder 4"/>
          <p:cNvSpPr>
            <a:spLocks noGrp="1"/>
          </p:cNvSpPr>
          <p:nvPr>
            <p:ph type="body"/>
          </p:nvPr>
        </p:nvSpPr>
        <p:spPr>
          <a:xfrm>
            <a:off x="5898240" y="1203480"/>
            <a:ext cx="2590560" cy="1422720"/>
          </a:xfrm>
          <a:prstGeom prst="rect">
            <a:avLst/>
          </a:prstGeom>
        </p:spPr>
        <p:txBody>
          <a:bodyPr lIns="0" rIns="0" tIns="0" bIns="0"/>
          <a:p>
            <a:endParaRPr b="0" lang="en-GB" sz="3200" spc="-1" strike="noStrike">
              <a:latin typeface="Arial"/>
            </a:endParaRPr>
          </a:p>
        </p:txBody>
      </p:sp>
      <p:sp>
        <p:nvSpPr>
          <p:cNvPr id="265" name="PlaceHolder 5"/>
          <p:cNvSpPr>
            <a:spLocks noGrp="1"/>
          </p:cNvSpPr>
          <p:nvPr>
            <p:ph type="body"/>
          </p:nvPr>
        </p:nvSpPr>
        <p:spPr>
          <a:xfrm>
            <a:off x="5898240" y="2761920"/>
            <a:ext cx="2590560" cy="1422720"/>
          </a:xfrm>
          <a:prstGeom prst="rect">
            <a:avLst/>
          </a:prstGeom>
        </p:spPr>
        <p:txBody>
          <a:bodyPr lIns="0" rIns="0" tIns="0" bIns="0"/>
          <a:p>
            <a:endParaRPr b="0" lang="en-GB" sz="3200" spc="-1" strike="noStrike">
              <a:latin typeface="Arial"/>
            </a:endParaRPr>
          </a:p>
        </p:txBody>
      </p:sp>
      <p:sp>
        <p:nvSpPr>
          <p:cNvPr id="266" name="PlaceHolder 6"/>
          <p:cNvSpPr>
            <a:spLocks noGrp="1"/>
          </p:cNvSpPr>
          <p:nvPr>
            <p:ph type="body"/>
          </p:nvPr>
        </p:nvSpPr>
        <p:spPr>
          <a:xfrm>
            <a:off x="3177720" y="2761920"/>
            <a:ext cx="2590560" cy="1422720"/>
          </a:xfrm>
          <a:prstGeom prst="rect">
            <a:avLst/>
          </a:prstGeom>
        </p:spPr>
        <p:txBody>
          <a:bodyPr lIns="0" rIns="0" tIns="0" bIns="0"/>
          <a:p>
            <a:endParaRPr b="0" lang="en-GB" sz="3200" spc="-1" strike="noStrike">
              <a:latin typeface="Arial"/>
            </a:endParaRPr>
          </a:p>
        </p:txBody>
      </p:sp>
      <p:sp>
        <p:nvSpPr>
          <p:cNvPr id="267" name="PlaceHolder 7"/>
          <p:cNvSpPr>
            <a:spLocks noGrp="1"/>
          </p:cNvSpPr>
          <p:nvPr>
            <p:ph type="body"/>
          </p:nvPr>
        </p:nvSpPr>
        <p:spPr>
          <a:xfrm>
            <a:off x="457200" y="2761920"/>
            <a:ext cx="2590560" cy="1422720"/>
          </a:xfrm>
          <a:prstGeom prst="rect">
            <a:avLst/>
          </a:prstGeom>
        </p:spPr>
        <p:txBody>
          <a:bodyPr lIns="0" rIns="0" tIns="0" bIns="0"/>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38120" y="2485800"/>
            <a:ext cx="7772400" cy="1102680"/>
          </a:xfrm>
          <a:prstGeom prst="rect">
            <a:avLst/>
          </a:prstGeom>
        </p:spPr>
        <p:txBody>
          <a:bodyPr lIns="0" rIns="0" tIns="0" bIns="0" anchor="ctr"/>
          <a:p>
            <a:endParaRPr b="0" lang="en-GB" sz="4400" spc="-1" strike="noStrike">
              <a:solidFill>
                <a:srgbClr val="ff950e"/>
              </a:solidFill>
              <a:latin typeface="Source Sans Pro"/>
            </a:endParaRPr>
          </a:p>
        </p:txBody>
      </p:sp>
      <p:sp>
        <p:nvSpPr>
          <p:cNvPr id="20" name="PlaceHolder 2"/>
          <p:cNvSpPr>
            <a:spLocks noGrp="1"/>
          </p:cNvSpPr>
          <p:nvPr>
            <p:ph type="body"/>
          </p:nvPr>
        </p:nvSpPr>
        <p:spPr>
          <a:xfrm>
            <a:off x="457200" y="1203480"/>
            <a:ext cx="3926520" cy="1422720"/>
          </a:xfrm>
          <a:prstGeom prst="rect">
            <a:avLst/>
          </a:prstGeom>
        </p:spPr>
        <p:txBody>
          <a:bodyPr lIns="0" rIns="0" tIns="0" bIns="0"/>
          <a:p>
            <a:endParaRPr b="0" lang="en-GB" sz="3200" spc="-1" strike="noStrike">
              <a:latin typeface="Arial"/>
            </a:endParaRPr>
          </a:p>
        </p:txBody>
      </p:sp>
      <p:sp>
        <p:nvSpPr>
          <p:cNvPr id="21" name="PlaceHolder 3"/>
          <p:cNvSpPr>
            <a:spLocks noGrp="1"/>
          </p:cNvSpPr>
          <p:nvPr>
            <p:ph type="body"/>
          </p:nvPr>
        </p:nvSpPr>
        <p:spPr>
          <a:xfrm>
            <a:off x="4580280" y="1203480"/>
            <a:ext cx="3926520" cy="1422720"/>
          </a:xfrm>
          <a:prstGeom prst="rect">
            <a:avLst/>
          </a:prstGeom>
        </p:spPr>
        <p:txBody>
          <a:bodyPr lIns="0" rIns="0" tIns="0" bIns="0"/>
          <a:p>
            <a:endParaRPr b="0" lang="en-GB" sz="3200" spc="-1" strike="noStrike">
              <a:latin typeface="Arial"/>
            </a:endParaRPr>
          </a:p>
        </p:txBody>
      </p:sp>
      <p:sp>
        <p:nvSpPr>
          <p:cNvPr id="22" name="PlaceHolder 4"/>
          <p:cNvSpPr>
            <a:spLocks noGrp="1"/>
          </p:cNvSpPr>
          <p:nvPr>
            <p:ph type="body"/>
          </p:nvPr>
        </p:nvSpPr>
        <p:spPr>
          <a:xfrm>
            <a:off x="457200" y="2761920"/>
            <a:ext cx="8046360" cy="1422720"/>
          </a:xfrm>
          <a:prstGeom prst="rect">
            <a:avLst/>
          </a:prstGeom>
        </p:spPr>
        <p:txBody>
          <a:bodyPr lIns="0" rIns="0" tIns="0" bIns="0"/>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240"/>
          </a:xfrm>
          <a:prstGeom prst="rect">
            <a:avLst/>
          </a:prstGeom>
        </p:spPr>
        <p:txBody>
          <a:bodyPr lIns="0" rIns="0" tIns="0" bIns="0" anchor="ctr"/>
          <a:p>
            <a:pPr algn="ctr"/>
            <a:r>
              <a:rPr b="0" lang="en-GB" sz="4400" spc="-1" strike="noStrike">
                <a:solidFill>
                  <a:srgbClr val="ff950e"/>
                </a:solidFill>
                <a:latin typeface="Source Sans Pro"/>
              </a:rPr>
              <a:t>Click to edit the title text format</a:t>
            </a:r>
            <a:endParaRPr b="0" lang="en-GB" sz="4400" spc="-1" strike="noStrike">
              <a:solidFill>
                <a:srgbClr val="ff950e"/>
              </a:solidFill>
              <a:latin typeface="Source Sans Pro"/>
            </a:endParaRPr>
          </a:p>
        </p:txBody>
      </p:sp>
      <p:sp>
        <p:nvSpPr>
          <p:cNvPr id="1"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38120" y="2160000"/>
            <a:ext cx="7772400" cy="1102680"/>
          </a:xfrm>
          <a:prstGeom prst="rect">
            <a:avLst/>
          </a:prstGeom>
        </p:spPr>
        <p:txBody>
          <a:bodyPr/>
          <a:p>
            <a:pPr>
              <a:lnSpc>
                <a:spcPct val="100000"/>
              </a:lnSpc>
            </a:pPr>
            <a:r>
              <a:rPr b="0" lang="en-CA" sz="4000" spc="-1" strike="noStrike">
                <a:solidFill>
                  <a:srgbClr val="d7e2f1"/>
                </a:solidFill>
                <a:latin typeface="Helvetica Neue Light"/>
              </a:rPr>
              <a:t>Presentation Subtitle</a:t>
            </a:r>
            <a:endParaRPr b="0" lang="en-GB" sz="4000" spc="-1" strike="noStrike">
              <a:latin typeface="Source Sans Pro"/>
            </a:endParaRPr>
          </a:p>
        </p:txBody>
      </p:sp>
      <p:sp>
        <p:nvSpPr>
          <p:cNvPr id="39"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24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77"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38120" y="2485800"/>
            <a:ext cx="7772400" cy="1102680"/>
          </a:xfrm>
          <a:prstGeom prst="rect">
            <a:avLst/>
          </a:prstGeom>
        </p:spPr>
        <p:txBody>
          <a:bodyPr/>
          <a:p>
            <a:pPr>
              <a:lnSpc>
                <a:spcPct val="100000"/>
              </a:lnSpc>
            </a:pPr>
            <a:r>
              <a:rPr b="0" lang="en-CA" sz="4000" spc="-1" strike="noStrike">
                <a:solidFill>
                  <a:srgbClr val="d0b8d7"/>
                </a:solidFill>
                <a:latin typeface="Helvetica Neue Light"/>
              </a:rPr>
              <a:t>Presentation Subtitle</a:t>
            </a:r>
            <a:endParaRPr b="0" lang="en-GB" sz="4000" spc="-1" strike="noStrike">
              <a:solidFill>
                <a:srgbClr val="ff950e"/>
              </a:solidFill>
              <a:latin typeface="Source Sans Pro"/>
            </a:endParaRPr>
          </a:p>
        </p:txBody>
      </p:sp>
      <p:sp>
        <p:nvSpPr>
          <p:cNvPr id="115"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240"/>
          </a:xfrm>
          <a:prstGeom prst="rect">
            <a:avLst/>
          </a:prstGeom>
        </p:spPr>
        <p:txBody>
          <a:bodyPr lIns="0" rIns="0" tIns="0" bIns="0" anchor="ctr"/>
          <a:p>
            <a:r>
              <a:rPr b="0" lang="en-GB" sz="4400" spc="-1" strike="noStrike">
                <a:solidFill>
                  <a:srgbClr val="ff950e"/>
                </a:solidFill>
                <a:latin typeface="Source Sans Pro"/>
              </a:rPr>
              <a:t>Click to edit the title text format</a:t>
            </a:r>
            <a:endParaRPr b="0" lang="en-GB" sz="4400" spc="-1" strike="noStrike">
              <a:solidFill>
                <a:srgbClr val="ff950e"/>
              </a:solidFill>
              <a:latin typeface="Source Sans Pro"/>
            </a:endParaRPr>
          </a:p>
        </p:txBody>
      </p:sp>
      <p:sp>
        <p:nvSpPr>
          <p:cNvPr id="153"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4"/>
              </a:spcAft>
              <a:buClr>
                <a:srgbClr val="ffffff"/>
              </a:buClr>
              <a:buSzPct val="45000"/>
              <a:buFont typeface="Wingdings" charset="2"/>
              <a:buChar char=""/>
            </a:pPr>
            <a:r>
              <a:rPr b="0" lang="en-GB" sz="3200" spc="-1" strike="noStrike">
                <a:solidFill>
                  <a:srgbClr val="ffffff"/>
                </a:solidFill>
                <a:latin typeface="Source Sans Pro"/>
              </a:rPr>
              <a:t>Click to edit the outline text format</a:t>
            </a:r>
            <a:endParaRPr b="0" lang="en-GB" sz="3200" spc="-1" strike="noStrike">
              <a:solidFill>
                <a:srgbClr val="ffffff"/>
              </a:solidFill>
              <a:latin typeface="Source Sans Pro"/>
            </a:endParaRPr>
          </a:p>
          <a:p>
            <a:pPr lvl="1" marL="864000" indent="-324000">
              <a:spcAft>
                <a:spcPts val="1134"/>
              </a:spcAft>
              <a:buClr>
                <a:srgbClr val="ffffff"/>
              </a:buClr>
              <a:buSzPct val="75000"/>
              <a:buFont typeface="Symbol" charset="2"/>
              <a:buChar char=""/>
            </a:pPr>
            <a:r>
              <a:rPr b="0" lang="en-GB" sz="2800" spc="-1" strike="noStrike">
                <a:solidFill>
                  <a:srgbClr val="ffffff"/>
                </a:solidFill>
                <a:latin typeface="Source Sans Pro"/>
              </a:rPr>
              <a:t>Second Outline Level</a:t>
            </a:r>
            <a:endParaRPr b="0" lang="en-GB" sz="2800" spc="-1" strike="noStrike">
              <a:solidFill>
                <a:srgbClr val="ffffff"/>
              </a:solidFill>
              <a:latin typeface="Source Sans Pro"/>
            </a:endParaRPr>
          </a:p>
          <a:p>
            <a:pPr lvl="2" marL="1296000" indent="-288000">
              <a:spcAft>
                <a:spcPts val="850"/>
              </a:spcAft>
              <a:buClr>
                <a:srgbClr val="ffffff"/>
              </a:buClr>
              <a:buSzPct val="45000"/>
              <a:buFont typeface="Wingdings" charset="2"/>
              <a:buChar char=""/>
            </a:pPr>
            <a:r>
              <a:rPr b="0" lang="en-GB" sz="2400" spc="-1" strike="noStrike">
                <a:solidFill>
                  <a:srgbClr val="ffffff"/>
                </a:solidFill>
                <a:latin typeface="Source Sans Pro"/>
              </a:rPr>
              <a:t>Third Outline Level</a:t>
            </a:r>
            <a:endParaRPr b="0" lang="en-GB" sz="2400" spc="-1" strike="noStrike">
              <a:solidFill>
                <a:srgbClr val="ffffff"/>
              </a:solidFill>
              <a:latin typeface="Source Sans Pro"/>
            </a:endParaRPr>
          </a:p>
          <a:p>
            <a:pPr lvl="3" marL="1728000" indent="-216000">
              <a:spcAft>
                <a:spcPts val="567"/>
              </a:spcAft>
              <a:buClr>
                <a:srgbClr val="ffffff"/>
              </a:buClr>
              <a:buSzPct val="75000"/>
              <a:buFont typeface="Symbol" charset="2"/>
              <a:buChar char=""/>
            </a:pPr>
            <a:r>
              <a:rPr b="0" lang="en-GB" sz="2000" spc="-1" strike="noStrike">
                <a:solidFill>
                  <a:srgbClr val="ffffff"/>
                </a:solidFill>
                <a:latin typeface="Source Sans Pro"/>
              </a:rPr>
              <a:t>Fourth Outline Level</a:t>
            </a:r>
            <a:endParaRPr b="0" lang="en-GB" sz="2000" spc="-1" strike="noStrike">
              <a:solidFill>
                <a:srgbClr val="ffffff"/>
              </a:solidFill>
              <a:latin typeface="Source Sans Pro"/>
            </a:endParaRPr>
          </a:p>
          <a:p>
            <a:pPr lvl="4" marL="2160000" indent="-216000">
              <a:spcAft>
                <a:spcPts val="283"/>
              </a:spcAft>
              <a:buClr>
                <a:srgbClr val="ffffff"/>
              </a:buClr>
              <a:buSzPct val="45000"/>
              <a:buFont typeface="Wingdings" charset="2"/>
              <a:buChar char=""/>
            </a:pPr>
            <a:r>
              <a:rPr b="0" lang="en-GB" sz="2000" spc="-1" strike="noStrike">
                <a:solidFill>
                  <a:srgbClr val="ffffff"/>
                </a:solidFill>
                <a:latin typeface="Source Sans Pro"/>
              </a:rPr>
              <a:t>Fifth Outline Level</a:t>
            </a:r>
            <a:endParaRPr b="0" lang="en-GB" sz="2000" spc="-1" strike="noStrike">
              <a:solidFill>
                <a:srgbClr val="ffffff"/>
              </a:solidFill>
              <a:latin typeface="Source Sans Pro"/>
            </a:endParaRPr>
          </a:p>
          <a:p>
            <a:pPr lvl="5" marL="2592000" indent="-216000">
              <a:spcAft>
                <a:spcPts val="283"/>
              </a:spcAft>
              <a:buClr>
                <a:srgbClr val="ffffff"/>
              </a:buClr>
              <a:buSzPct val="45000"/>
              <a:buFont typeface="Wingdings" charset="2"/>
              <a:buChar char=""/>
            </a:pPr>
            <a:r>
              <a:rPr b="0" lang="en-GB" sz="2000" spc="-1" strike="noStrike">
                <a:solidFill>
                  <a:srgbClr val="ffffff"/>
                </a:solidFill>
                <a:latin typeface="Source Sans Pro"/>
              </a:rPr>
              <a:t>Sixth Outline Level</a:t>
            </a:r>
            <a:endParaRPr b="0" lang="en-GB" sz="2000" spc="-1" strike="noStrike">
              <a:solidFill>
                <a:srgbClr val="ffffff"/>
              </a:solidFill>
              <a:latin typeface="Source Sans Pro"/>
            </a:endParaRPr>
          </a:p>
          <a:p>
            <a:pPr lvl="6" marL="3024000" indent="-216000">
              <a:spcAft>
                <a:spcPts val="283"/>
              </a:spcAft>
              <a:buClr>
                <a:srgbClr val="ffffff"/>
              </a:buClr>
              <a:buSzPct val="45000"/>
              <a:buFont typeface="Wingdings" charset="2"/>
              <a:buChar char=""/>
            </a:pPr>
            <a:r>
              <a:rPr b="0" lang="en-GB" sz="2000" spc="-1" strike="noStrike">
                <a:solidFill>
                  <a:srgbClr val="ffffff"/>
                </a:solidFill>
                <a:latin typeface="Source Sans Pro"/>
              </a:rPr>
              <a:t>Seventh Outline Level</a:t>
            </a:r>
            <a:endParaRPr b="0" lang="en-GB" sz="2000" spc="-1" strike="noStrike">
              <a:solidFill>
                <a:srgbClr val="ffffff"/>
              </a:solidFill>
              <a:latin typeface="Source Sans Pro"/>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352080"/>
            <a:ext cx="6344640" cy="608400"/>
          </a:xfrm>
          <a:prstGeom prst="rect">
            <a:avLst/>
          </a:prstGeom>
        </p:spPr>
        <p:txBody>
          <a:bodyPr/>
          <a:p>
            <a:r>
              <a:rPr b="0" lang="en-CA" sz="4000" spc="-1" strike="noStrike">
                <a:solidFill>
                  <a:srgbClr val="e77d23"/>
                </a:solidFill>
                <a:latin typeface="Helvetica Neue Light"/>
                <a:ea typeface="WenQuanYi Micro Hei"/>
              </a:rPr>
              <a:t>Subsection Title</a:t>
            </a:r>
            <a:endParaRPr b="0" lang="en-GB" sz="4000" spc="-1" strike="noStrike">
              <a:latin typeface="Arial"/>
            </a:endParaRPr>
          </a:p>
        </p:txBody>
      </p:sp>
      <p:sp>
        <p:nvSpPr>
          <p:cNvPr id="191" name="PlaceHolder 2"/>
          <p:cNvSpPr>
            <a:spLocks noGrp="1"/>
          </p:cNvSpPr>
          <p:nvPr>
            <p:ph type="title"/>
          </p:nvPr>
        </p:nvSpPr>
        <p:spPr>
          <a:xfrm>
            <a:off x="457200" y="1017000"/>
            <a:ext cx="6344640" cy="435960"/>
          </a:xfrm>
          <a:prstGeom prst="rect">
            <a:avLst/>
          </a:prstGeom>
        </p:spPr>
        <p:txBody>
          <a:bodyPr/>
          <a:p>
            <a:pPr marL="343080" indent="-343080">
              <a:lnSpc>
                <a:spcPct val="100000"/>
              </a:lnSpc>
              <a:spcBef>
                <a:spcPts val="499"/>
              </a:spcBef>
              <a:buClr>
                <a:srgbClr val="ffffff"/>
              </a:buClr>
              <a:buFont typeface="Arial"/>
              <a:buChar char="•"/>
            </a:pPr>
            <a:r>
              <a:rPr b="0" lang="en-CA" sz="2000" spc="-1" strike="noStrike">
                <a:solidFill>
                  <a:srgbClr val="ffffff"/>
                </a:solidFill>
                <a:latin typeface="Helvetica Neue Light"/>
                <a:ea typeface="WenQuanYi Micro Hei"/>
              </a:rPr>
              <a:t>Text</a:t>
            </a:r>
            <a:br/>
            <a:r>
              <a:rPr b="0" lang="en-CA" sz="2000" spc="-1" strike="noStrike">
                <a:solidFill>
                  <a:srgbClr val="ffffff"/>
                </a:solidFill>
                <a:latin typeface="Helvetica Neue Light"/>
              </a:rPr>
              <a:t> </a:t>
            </a:r>
            <a:endParaRPr b="0" lang="en-GB" sz="2000" spc="-1" strike="noStrike">
              <a:latin typeface="Arial"/>
            </a:endParaRPr>
          </a:p>
        </p:txBody>
      </p:sp>
      <p:sp>
        <p:nvSpPr>
          <p:cNvPr id="192" name="PlaceHolder 3"/>
          <p:cNvSpPr>
            <a:spLocks noGrp="1"/>
          </p:cNvSpPr>
          <p:nvPr>
            <p:ph type="title"/>
          </p:nvPr>
        </p:nvSpPr>
        <p:spPr>
          <a:xfrm>
            <a:off x="457200" y="1372320"/>
            <a:ext cx="8163360" cy="3153240"/>
          </a:xfrm>
          <a:prstGeom prst="rect">
            <a:avLst/>
          </a:prstGeom>
        </p:spPr>
        <p:txBody>
          <a:bodyPr/>
          <a:p>
            <a:pPr marL="343080" indent="-343080">
              <a:spcBef>
                <a:spcPts val="499"/>
              </a:spcBef>
              <a:buClr>
                <a:srgbClr val="ffffff"/>
              </a:buClr>
              <a:buFont typeface="Arial"/>
              <a:buChar char="•"/>
            </a:pPr>
            <a:r>
              <a:rPr b="0" lang="en-CA" sz="2000" spc="-1" strike="noStrike">
                <a:solidFill>
                  <a:srgbClr val="ffffff"/>
                </a:solidFill>
                <a:latin typeface="Helvetica Neue Light"/>
              </a:rPr>
              <a:t>Text</a:t>
            </a:r>
            <a:endParaRPr b="0" lang="en-GB" sz="2000" spc="-1" strike="noStrike">
              <a:latin typeface="Arial"/>
            </a:endParaRPr>
          </a:p>
        </p:txBody>
      </p:sp>
      <p:sp>
        <p:nvSpPr>
          <p:cNvPr id="193" name="PlaceHolder 4"/>
          <p:cNvSpPr>
            <a:spLocks noGrp="1"/>
          </p:cNvSpPr>
          <p:nvPr>
            <p:ph type="body"/>
          </p:nvPr>
        </p:nvSpPr>
        <p:spPr>
          <a:xfrm>
            <a:off x="457200" y="1203480"/>
            <a:ext cx="8229240" cy="298260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30" name="PlaceHolder 1"/>
          <p:cNvSpPr>
            <a:spLocks noGrp="1"/>
          </p:cNvSpPr>
          <p:nvPr>
            <p:ph type="title"/>
          </p:nvPr>
        </p:nvSpPr>
        <p:spPr>
          <a:xfrm>
            <a:off x="438120" y="2485800"/>
            <a:ext cx="7772400" cy="1102680"/>
          </a:xfrm>
          <a:prstGeom prst="rect">
            <a:avLst/>
          </a:prstGeom>
        </p:spPr>
        <p:txBody>
          <a:bodyPr/>
          <a:p>
            <a:pPr>
              <a:lnSpc>
                <a:spcPct val="100000"/>
              </a:lnSpc>
            </a:pPr>
            <a:r>
              <a:rPr b="0" lang="en-CA" sz="4000" spc="-1" strike="noStrike">
                <a:solidFill>
                  <a:srgbClr val="d0b8d7"/>
                </a:solidFill>
                <a:latin typeface="Helvetica Neue Light"/>
              </a:rPr>
              <a:t>Presentation Subtitle</a:t>
            </a:r>
            <a:endParaRPr b="0" lang="en-GB" sz="4000" spc="-1" strike="noStrike">
              <a:latin typeface="Arial"/>
            </a:endParaRPr>
          </a:p>
        </p:txBody>
      </p:sp>
      <p:sp>
        <p:nvSpPr>
          <p:cNvPr id="231" name="PlaceHolder 2"/>
          <p:cNvSpPr>
            <a:spLocks noGrp="1"/>
          </p:cNvSpPr>
          <p:nvPr>
            <p:ph type="body"/>
          </p:nvPr>
        </p:nvSpPr>
        <p:spPr>
          <a:xfrm>
            <a:off x="457200" y="1203480"/>
            <a:ext cx="8046360" cy="2982960"/>
          </a:xfrm>
          <a:prstGeom prst="rect">
            <a:avLst/>
          </a:prstGeom>
        </p:spPr>
        <p:txBody>
          <a:bodyPr lIns="0" rIns="0" tIns="0" bIns="0"/>
          <a:p>
            <a:pPr marL="432000" indent="-324000">
              <a:spcAft>
                <a:spcPts val="1417"/>
              </a:spcAft>
              <a:buClr>
                <a:srgbClr val="ffffff"/>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Aft>
                <a:spcPts val="1134"/>
              </a:spcAft>
              <a:buClr>
                <a:srgbClr val="ffffff"/>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Aft>
                <a:spcPts val="850"/>
              </a:spcAft>
              <a:buClr>
                <a:srgbClr val="ffffff"/>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Aft>
                <a:spcPts val="567"/>
              </a:spcAft>
              <a:buClr>
                <a:srgbClr val="ffffff"/>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Aft>
                <a:spcPts val="283"/>
              </a:spcAft>
              <a:buClr>
                <a:srgbClr val="ffffff"/>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Aft>
                <a:spcPts val="283"/>
              </a:spcAft>
              <a:buClr>
                <a:srgbClr val="ffffff"/>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Aft>
                <a:spcPts val="283"/>
              </a:spcAft>
              <a:buClr>
                <a:srgbClr val="ffffff"/>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slideLayout" Target="../slideLayouts/slideLayout5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5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5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5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5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180000" y="2066040"/>
            <a:ext cx="7772400" cy="705960"/>
          </a:xfrm>
          <a:prstGeom prst="rect">
            <a:avLst/>
          </a:prstGeom>
          <a:noFill/>
          <a:ln w="9360">
            <a:noFill/>
          </a:ln>
        </p:spPr>
        <p:txBody>
          <a:bodyPr lIns="0" rIns="0" tIns="0" bIns="0" anchor="ctr"/>
          <a:p>
            <a:r>
              <a:rPr b="0" lang="en-GB" sz="4400" spc="-1" strike="noStrike">
                <a:solidFill>
                  <a:srgbClr val="83caff"/>
                </a:solidFill>
                <a:latin typeface="Source Sans Pro"/>
              </a:rPr>
              <a:t>Software Development</a:t>
            </a:r>
            <a:endParaRPr b="0" lang="en-GB" sz="4400" spc="-1" strike="noStrike">
              <a:solidFill>
                <a:srgbClr val="ff950e"/>
              </a:solidFill>
              <a:latin typeface="Source Sans Pro"/>
            </a:endParaRPr>
          </a:p>
        </p:txBody>
      </p:sp>
      <p:sp>
        <p:nvSpPr>
          <p:cNvPr id="269" name="TextShape 2"/>
          <p:cNvSpPr txBox="1"/>
          <p:nvPr/>
        </p:nvSpPr>
        <p:spPr>
          <a:xfrm>
            <a:off x="180000" y="2625120"/>
            <a:ext cx="8676000" cy="948600"/>
          </a:xfrm>
          <a:prstGeom prst="rect">
            <a:avLst/>
          </a:prstGeom>
          <a:noFill/>
          <a:ln w="9360">
            <a:noFill/>
          </a:ln>
        </p:spPr>
        <p:txBody>
          <a:bodyPr lIns="0" rIns="0" tIns="0" bIns="0" anchor="ctr"/>
          <a:p>
            <a:r>
              <a:rPr b="0" lang="en-GB" sz="3200" spc="-1" strike="noStrike">
                <a:solidFill>
                  <a:srgbClr val="ff950e"/>
                </a:solidFill>
                <a:latin typeface="Source Sans Pro"/>
              </a:rPr>
              <a:t>	</a:t>
            </a:r>
            <a:r>
              <a:rPr b="0" lang="en-GB" sz="3200" spc="-1" strike="noStrike">
                <a:solidFill>
                  <a:srgbClr val="ff950e"/>
                </a:solidFill>
                <a:latin typeface="Source Sans Pro"/>
              </a:rPr>
              <a:t>Localization, Translation, Globalization.</a:t>
            </a:r>
            <a:endParaRPr b="0" lang="en-GB" sz="3200" spc="-1" strike="noStrike">
              <a:solidFill>
                <a:srgbClr val="ff950e"/>
              </a:solidFill>
              <a:latin typeface="Source Sans Pro"/>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Translation </a:t>
            </a:r>
            <a:r>
              <a:rPr b="0" lang="en-GB" sz="1800" spc="-1" strike="noStrike">
                <a:solidFill>
                  <a:srgbClr val="ff950e"/>
                </a:solidFill>
                <a:latin typeface="Source Sans Pro"/>
              </a:rPr>
              <a:t>(cont.)</a:t>
            </a:r>
            <a:endParaRPr b="0" lang="en-GB" sz="1800" spc="-1" strike="noStrike">
              <a:solidFill>
                <a:srgbClr val="ff950e"/>
              </a:solidFill>
              <a:latin typeface="Source Sans Pro"/>
            </a:endParaRPr>
          </a:p>
        </p:txBody>
      </p:sp>
      <p:sp>
        <p:nvSpPr>
          <p:cNvPr id="305"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The actual effort of translating the text in software to another language will often not be your responsibility. </a:t>
            </a:r>
            <a:endParaRPr b="0" lang="en-GB" sz="3200" spc="-1" strike="noStrike">
              <a:solidFill>
                <a:srgbClr val="ffffff"/>
              </a:solidFill>
              <a:latin typeface="Source Sans Pro"/>
            </a:endParaRPr>
          </a:p>
          <a:p>
            <a:r>
              <a:rPr b="0" lang="en-GB" sz="3200" spc="-1" strike="noStrike">
                <a:solidFill>
                  <a:srgbClr val="ffffff"/>
                </a:solidFill>
                <a:latin typeface="Source Sans Pro"/>
              </a:rPr>
              <a:t>However, you will be responsible to write software in a way that allows other languages to be easily used.</a:t>
            </a:r>
            <a:endParaRPr b="0" lang="en-GB" sz="3200" spc="-1" strike="noStrike">
              <a:solidFill>
                <a:srgbClr val="ffffff"/>
              </a:solidFill>
              <a:latin typeface="Source Sans Pro"/>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Localization</a:t>
            </a:r>
            <a:endParaRPr b="0" lang="en-GB" sz="4400" spc="-1" strike="noStrike">
              <a:solidFill>
                <a:srgbClr val="ff950e"/>
              </a:solidFill>
              <a:latin typeface="Source Sans Pro"/>
            </a:endParaRPr>
          </a:p>
        </p:txBody>
      </p:sp>
      <p:sp>
        <p:nvSpPr>
          <p:cNvPr id="307"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Localization is the term generally used to describe the implementation of the different Units, Currencies, Formats, and Abbreviations.</a:t>
            </a:r>
            <a:endParaRPr b="0" lang="en-GB" sz="3200" spc="-1" strike="noStrike">
              <a:solidFill>
                <a:srgbClr val="ffffff"/>
              </a:solidFill>
              <a:latin typeface="Source Sans Pro"/>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Localization </a:t>
            </a:r>
            <a:r>
              <a:rPr b="0" lang="en-GB" sz="1800" spc="-1" strike="noStrike">
                <a:solidFill>
                  <a:srgbClr val="ff950e"/>
                </a:solidFill>
                <a:latin typeface="Source Sans Pro"/>
              </a:rPr>
              <a:t>(cont.)</a:t>
            </a:r>
            <a:endParaRPr b="0" lang="en-GB" sz="1800" spc="-1" strike="noStrike">
              <a:solidFill>
                <a:srgbClr val="ff950e"/>
              </a:solidFill>
              <a:latin typeface="Source Sans Pro"/>
            </a:endParaRPr>
          </a:p>
        </p:txBody>
      </p:sp>
      <p:sp>
        <p:nvSpPr>
          <p:cNvPr id="309" name="TextShape 2"/>
          <p:cNvSpPr txBox="1"/>
          <p:nvPr/>
        </p:nvSpPr>
        <p:spPr>
          <a:xfrm>
            <a:off x="457200" y="1171440"/>
            <a:ext cx="8046360" cy="3760560"/>
          </a:xfrm>
          <a:prstGeom prst="rect">
            <a:avLst/>
          </a:prstGeom>
          <a:noFill/>
          <a:ln w="9360">
            <a:noFill/>
          </a:ln>
        </p:spPr>
        <p:txBody>
          <a:bodyPr lIns="0" rIns="0" tIns="0" bIns="0"/>
          <a:p>
            <a:r>
              <a:rPr b="0" lang="en-GB" sz="3200" spc="-1" strike="noStrike">
                <a:solidFill>
                  <a:srgbClr val="ffffff"/>
                </a:solidFill>
                <a:latin typeface="Source Sans Pro"/>
              </a:rPr>
              <a:t>It is generally not necessary to translate software written in the United States for use in Great Britan.</a:t>
            </a:r>
            <a:endParaRPr b="0" lang="en-GB" sz="3200" spc="-1" strike="noStrike">
              <a:solidFill>
                <a:srgbClr val="ffffff"/>
              </a:solidFill>
              <a:latin typeface="Source Sans Pro"/>
            </a:endParaRPr>
          </a:p>
          <a:p>
            <a:r>
              <a:rPr b="0" lang="en-GB" sz="3200" spc="-1" strike="noStrike">
                <a:solidFill>
                  <a:srgbClr val="ffffff"/>
                </a:solidFill>
                <a:latin typeface="Source Sans Pro"/>
              </a:rPr>
              <a:t>But while a common language is shared between the two locales there are many differences.</a:t>
            </a:r>
            <a:endParaRPr b="0" lang="en-GB" sz="3200" spc="-1" strike="noStrike">
              <a:solidFill>
                <a:srgbClr val="ffffff"/>
              </a:solidFill>
              <a:latin typeface="Source Sans Pro"/>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Localization </a:t>
            </a:r>
            <a:r>
              <a:rPr b="0" lang="en-GB" sz="1800" spc="-1" strike="noStrike">
                <a:solidFill>
                  <a:srgbClr val="ff950e"/>
                </a:solidFill>
                <a:latin typeface="Source Sans Pro"/>
              </a:rPr>
              <a:t>(cont.)</a:t>
            </a:r>
            <a:endParaRPr b="0" lang="en-GB" sz="1800" spc="-1" strike="noStrike">
              <a:solidFill>
                <a:srgbClr val="ff950e"/>
              </a:solidFill>
              <a:latin typeface="Source Sans Pro"/>
            </a:endParaRPr>
          </a:p>
        </p:txBody>
      </p:sp>
      <p:sp>
        <p:nvSpPr>
          <p:cNvPr id="311" name="TextShape 2"/>
          <p:cNvSpPr txBox="1"/>
          <p:nvPr/>
        </p:nvSpPr>
        <p:spPr>
          <a:xfrm>
            <a:off x="457200" y="1171440"/>
            <a:ext cx="8046360" cy="3760560"/>
          </a:xfrm>
          <a:prstGeom prst="rect">
            <a:avLst/>
          </a:prstGeom>
          <a:noFill/>
          <a:ln w="9360">
            <a:noFill/>
          </a:ln>
        </p:spPr>
        <p:txBody>
          <a:bodyPr lIns="0" rIns="0" tIns="0" bIns="0"/>
          <a:p>
            <a:r>
              <a:rPr b="0" lang="en-GB" sz="3200" spc="-1" strike="noStrike">
                <a:solidFill>
                  <a:srgbClr val="ffffff"/>
                </a:solidFill>
                <a:latin typeface="Source Sans Pro"/>
              </a:rPr>
              <a:t>Users respond best to software they feel has been written with their demographic in mind.</a:t>
            </a:r>
            <a:endParaRPr b="0" lang="en-GB" sz="3200" spc="-1" strike="noStrike">
              <a:solidFill>
                <a:srgbClr val="ffffff"/>
              </a:solidFill>
              <a:latin typeface="Source Sans Pro"/>
            </a:endParaRPr>
          </a:p>
          <a:p>
            <a:r>
              <a:rPr b="0" lang="en-GB" sz="3200" spc="-1" strike="noStrike">
                <a:solidFill>
                  <a:srgbClr val="ffffff"/>
                </a:solidFill>
                <a:latin typeface="Source Sans Pro"/>
              </a:rPr>
              <a:t>Differences in spelling (Gray/Grey or Color/Colour) and units can lead users to feel the owners of the software they are using do not care about them.</a:t>
            </a:r>
            <a:endParaRPr b="0" lang="en-GB" sz="3200" spc="-1" strike="noStrike">
              <a:solidFill>
                <a:srgbClr val="ffffff"/>
              </a:solidFill>
              <a:latin typeface="Source Sans Pro"/>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Globalization</a:t>
            </a:r>
            <a:endParaRPr b="0" lang="en-GB" sz="4400" spc="-1" strike="noStrike">
              <a:solidFill>
                <a:srgbClr val="ff950e"/>
              </a:solidFill>
              <a:latin typeface="Source Sans Pro"/>
            </a:endParaRPr>
          </a:p>
        </p:txBody>
      </p:sp>
      <p:sp>
        <p:nvSpPr>
          <p:cNvPr id="313"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Globalization can be thought of as a combination of both translation and localization. </a:t>
            </a:r>
            <a:endParaRPr b="0" lang="en-GB" sz="2800" spc="-1" strike="noStrike">
              <a:solidFill>
                <a:srgbClr val="ffffff"/>
              </a:solidFill>
              <a:latin typeface="Source Sans Pro"/>
            </a:endParaRPr>
          </a:p>
          <a:p>
            <a:r>
              <a:rPr b="0" lang="en-GB" sz="2800" spc="-1" strike="noStrike">
                <a:solidFill>
                  <a:srgbClr val="ffffff"/>
                </a:solidFill>
                <a:latin typeface="Source Sans Pro"/>
              </a:rPr>
              <a:t>By translating software to a user’s native language, and using formatting/units  they are familiar with, you enable them to use your software to its fullest potential.</a:t>
            </a:r>
            <a:endParaRPr b="0" lang="en-GB" sz="2800" spc="-1" strike="noStrike">
              <a:solidFill>
                <a:srgbClr val="ffffff"/>
              </a:solidFill>
              <a:latin typeface="Source Sans Pro"/>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Globalization </a:t>
            </a:r>
            <a:r>
              <a:rPr b="0" lang="en-GB" sz="1800" spc="-1" strike="noStrike">
                <a:solidFill>
                  <a:srgbClr val="ff950e"/>
                </a:solidFill>
                <a:latin typeface="Source Sans Pro"/>
              </a:rPr>
              <a:t>(cont.)</a:t>
            </a:r>
            <a:endParaRPr b="0" lang="en-GB" sz="1800" spc="-1" strike="noStrike">
              <a:solidFill>
                <a:srgbClr val="ff950e"/>
              </a:solidFill>
              <a:latin typeface="Source Sans Pro"/>
            </a:endParaRPr>
          </a:p>
        </p:txBody>
      </p:sp>
      <p:sp>
        <p:nvSpPr>
          <p:cNvPr id="315" name="TextShape 2"/>
          <p:cNvSpPr txBox="1"/>
          <p:nvPr/>
        </p:nvSpPr>
        <p:spPr>
          <a:xfrm>
            <a:off x="457200" y="1171440"/>
            <a:ext cx="8046360" cy="3760560"/>
          </a:xfrm>
          <a:prstGeom prst="rect">
            <a:avLst/>
          </a:prstGeom>
          <a:noFill/>
          <a:ln w="9360">
            <a:noFill/>
          </a:ln>
        </p:spPr>
        <p:txBody>
          <a:bodyPr lIns="0" rIns="0" tIns="0" bIns="0"/>
          <a:p>
            <a:r>
              <a:rPr b="0" lang="en-GB" sz="2800" spc="-1" strike="noStrike">
                <a:solidFill>
                  <a:srgbClr val="ffffff"/>
                </a:solidFill>
                <a:latin typeface="Source Sans Pro"/>
              </a:rPr>
              <a:t>Globalization, however, also includes another challenge: input.</a:t>
            </a:r>
            <a:endParaRPr b="0" lang="en-GB" sz="2800" spc="-1" strike="noStrike">
              <a:solidFill>
                <a:srgbClr val="ffffff"/>
              </a:solidFill>
              <a:latin typeface="Source Sans Pro"/>
            </a:endParaRPr>
          </a:p>
          <a:p>
            <a:r>
              <a:rPr b="0" lang="en-GB" sz="2800" spc="-1" strike="noStrike">
                <a:solidFill>
                  <a:srgbClr val="ffffff"/>
                </a:solidFill>
                <a:latin typeface="Source Sans Pro"/>
              </a:rPr>
              <a:t>Usually the OS is responsible for handling different keyboard layouts. As such you will not typically be responsible for writing an individual device driver per implementation.</a:t>
            </a:r>
            <a:endParaRPr b="0" lang="en-GB" sz="2800" spc="-1" strike="noStrike">
              <a:solidFill>
                <a:srgbClr val="ffffff"/>
              </a:solidFill>
              <a:latin typeface="Source Sans Pro"/>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Globalization </a:t>
            </a:r>
            <a:r>
              <a:rPr b="0" lang="en-GB" sz="1800" spc="-1" strike="noStrike">
                <a:solidFill>
                  <a:srgbClr val="ff950e"/>
                </a:solidFill>
                <a:latin typeface="Source Sans Pro"/>
              </a:rPr>
              <a:t>(cont.)</a:t>
            </a:r>
            <a:endParaRPr b="0" lang="en-GB" sz="1800" spc="-1" strike="noStrike">
              <a:solidFill>
                <a:srgbClr val="ff950e"/>
              </a:solidFill>
              <a:latin typeface="Source Sans Pro"/>
            </a:endParaRPr>
          </a:p>
        </p:txBody>
      </p:sp>
      <p:sp>
        <p:nvSpPr>
          <p:cNvPr id="317" name="TextShape 2"/>
          <p:cNvSpPr txBox="1"/>
          <p:nvPr/>
        </p:nvSpPr>
        <p:spPr>
          <a:xfrm>
            <a:off x="457200" y="1171440"/>
            <a:ext cx="8046360" cy="3760560"/>
          </a:xfrm>
          <a:prstGeom prst="rect">
            <a:avLst/>
          </a:prstGeom>
          <a:noFill/>
          <a:ln w="9360">
            <a:noFill/>
          </a:ln>
        </p:spPr>
        <p:txBody>
          <a:bodyPr lIns="0" rIns="0" tIns="0" bIns="0"/>
          <a:p>
            <a:r>
              <a:rPr b="0" lang="en-GB" sz="2800" spc="-1" strike="noStrike">
                <a:solidFill>
                  <a:srgbClr val="ffffff"/>
                </a:solidFill>
                <a:latin typeface="Source Sans Pro"/>
              </a:rPr>
              <a:t>Correctly displaying the right string of text on a button becomes more and more challenging as you increase the number of target locales.</a:t>
            </a:r>
            <a:endParaRPr b="0" lang="en-GB" sz="2800" spc="-1" strike="noStrike">
              <a:solidFill>
                <a:srgbClr val="ffffff"/>
              </a:solidFill>
              <a:latin typeface="Source Sans Pro"/>
            </a:endParaRPr>
          </a:p>
          <a:p>
            <a:r>
              <a:rPr b="0" lang="en-GB" sz="2800" spc="-1" strike="noStrike">
                <a:solidFill>
                  <a:srgbClr val="ffffff"/>
                </a:solidFill>
                <a:latin typeface="Source Sans Pro"/>
              </a:rPr>
              <a:t>While this can be challenging, properly handling user input is even more difficult. You will be responsible for parsing and sanitizing their input.</a:t>
            </a:r>
            <a:endParaRPr b="0" lang="en-GB" sz="2800" spc="-1" strike="noStrike">
              <a:solidFill>
                <a:srgbClr val="ffffff"/>
              </a:solidFill>
              <a:latin typeface="Source Sans Pro"/>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144000" y="2160000"/>
            <a:ext cx="8424000" cy="1102680"/>
          </a:xfrm>
          <a:prstGeom prst="rect">
            <a:avLst/>
          </a:prstGeom>
          <a:noFill/>
          <a:ln w="9360">
            <a:noFill/>
          </a:ln>
        </p:spPr>
        <p:txBody>
          <a:bodyPr/>
          <a:p>
            <a:r>
              <a:rPr b="0" lang="en-GB" sz="4400" spc="-1" strike="noStrike">
                <a:latin typeface="Source Sans Pro"/>
              </a:rPr>
              <a:t>Localization &amp; Globalization</a:t>
            </a:r>
            <a:br/>
            <a:r>
              <a:rPr b="0" lang="en-GB" sz="4400" spc="-1" strike="noStrike">
                <a:latin typeface="Source Sans Pro"/>
              </a:rPr>
              <a:t>	</a:t>
            </a:r>
            <a:r>
              <a:rPr b="0" lang="en-GB" sz="4400" spc="-1" strike="noStrike">
                <a:latin typeface="Source Sans Pro"/>
              </a:rPr>
              <a:t>Techniques</a:t>
            </a:r>
            <a:endParaRPr b="0" lang="en-GB" sz="4400" spc="-1" strike="noStrike">
              <a:latin typeface="Source Sans Pro"/>
            </a:endParaRPr>
          </a:p>
        </p:txBody>
      </p:sp>
    </p:spTree>
  </p:cSld>
  <p:timing>
    <p:tnLst>
      <p:par>
        <p:cTn id="41" dur="indefinite" restart="never" nodeType="tmRoot">
          <p:childTnLst>
            <p:seq>
              <p:cTn id="42" nodeType="mainSeq">
                <p:childTnLst>
                  <p:par>
                    <p:cTn id="43" fill="freeze">
                      <p:stCondLst>
                        <p:cond delay="indefinite"/>
                      </p:stCondLst>
                      <p:childTnLst>
                        <p:par>
                          <p:cTn id="44" fill="freeze">
                            <p:stCondLst>
                              <p:cond delay="0"/>
                            </p:stCondLst>
                            <p:childTnLst>
                              <p:par>
                                <p:cTn id="45" nodeType="clickEffect" fill="hold" presetClass="entr" presetSubtype="0">
                                  <p:stCondLst>
                                    <p:cond delay="0"/>
                                  </p:stCondLst>
                                  <p:childTnLst>
                                    <p:set>
                                      <p:cBhvr>
                                        <p:cTn id="4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Implementing Functionality</a:t>
            </a:r>
            <a:endParaRPr b="0" lang="en-GB" sz="4400" spc="-1" strike="noStrike">
              <a:solidFill>
                <a:srgbClr val="ff950e"/>
              </a:solidFill>
              <a:latin typeface="Source Sans Pro"/>
            </a:endParaRPr>
          </a:p>
        </p:txBody>
      </p:sp>
      <p:sp>
        <p:nvSpPr>
          <p:cNvPr id="320"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No matter the Locale, a “GO” button should always work as the go button.</a:t>
            </a:r>
            <a:endParaRPr b="0" lang="en-GB" sz="3200" spc="-1" strike="noStrike">
              <a:solidFill>
                <a:srgbClr val="ffffff"/>
              </a:solidFill>
              <a:latin typeface="Source Sans Pro"/>
            </a:endParaRPr>
          </a:p>
          <a:p>
            <a:r>
              <a:rPr b="0" lang="en-GB" sz="3200" spc="-1" strike="noStrike">
                <a:solidFill>
                  <a:srgbClr val="ffffff"/>
                </a:solidFill>
                <a:latin typeface="Source Sans Pro"/>
              </a:rPr>
              <a:t>This will often incentivise software developers to create a button, title it something like </a:t>
            </a:r>
            <a:r>
              <a:rPr b="0" i="1" lang="en-GB" sz="2600" spc="-1" strike="noStrike">
                <a:solidFill>
                  <a:srgbClr val="ffffff"/>
                </a:solidFill>
                <a:latin typeface="Source Sans Pro"/>
              </a:rPr>
              <a:t>button_Go</a:t>
            </a:r>
            <a:r>
              <a:rPr b="0" lang="en-GB" sz="3200" spc="-1" strike="noStrike">
                <a:solidFill>
                  <a:srgbClr val="ffffff"/>
                </a:solidFill>
                <a:latin typeface="Source Sans Pro"/>
              </a:rPr>
              <a:t>, and to put GO in its text value property.</a:t>
            </a:r>
            <a:endParaRPr b="0" lang="en-GB" sz="3200" spc="-1" strike="noStrike">
              <a:solidFill>
                <a:srgbClr val="ffffff"/>
              </a:solidFill>
              <a:latin typeface="Source Sans Pro"/>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Implementing Functionality</a:t>
            </a:r>
            <a:endParaRPr b="0" lang="en-GB" sz="4400" spc="-1" strike="noStrike">
              <a:solidFill>
                <a:srgbClr val="ff950e"/>
              </a:solidFill>
              <a:latin typeface="Source Sans Pro"/>
            </a:endParaRPr>
          </a:p>
        </p:txBody>
      </p:sp>
      <p:sp>
        <p:nvSpPr>
          <p:cNvPr id="322"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In a development community so heavily dominated by the Agile Development Process, the drive to implement functionality can trump all desire to spend time on things like Localization etc.</a:t>
            </a:r>
            <a:endParaRPr b="0" lang="en-GB" sz="2800" spc="-1" strike="noStrike">
              <a:solidFill>
                <a:srgbClr val="ffffff"/>
              </a:solidFill>
              <a:latin typeface="Source Sans Pro"/>
            </a:endParaRPr>
          </a:p>
          <a:p>
            <a:r>
              <a:rPr b="0" lang="en-GB" sz="2800" spc="-1" strike="noStrike">
                <a:solidFill>
                  <a:srgbClr val="ffffff"/>
                </a:solidFill>
                <a:latin typeface="Source Sans Pro"/>
              </a:rPr>
              <a:t>However, a small amount of time spent from the beginning will save large amounts of time later on.</a:t>
            </a:r>
            <a:endParaRPr b="0" lang="en-GB" sz="2800" spc="-1" strike="noStrike">
              <a:solidFill>
                <a:srgbClr val="ffffff"/>
              </a:solidFill>
              <a:latin typeface="Source Sans Pro"/>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457200" y="1203480"/>
            <a:ext cx="8046360" cy="2540520"/>
          </a:xfrm>
          <a:prstGeom prst="rect">
            <a:avLst/>
          </a:prstGeom>
          <a:noFill/>
          <a:ln w="9360">
            <a:noFill/>
          </a:ln>
        </p:spPr>
        <p:txBody>
          <a:bodyPr lIns="0" rIns="0" tIns="0" bIns="0"/>
          <a:p>
            <a:r>
              <a:rPr b="0" lang="en-GB" sz="2800" spc="-1" strike="noStrike">
                <a:solidFill>
                  <a:srgbClr val="ffffff"/>
                </a:solidFill>
                <a:latin typeface="Source Sans Pro"/>
              </a:rPr>
              <a:t>In computing, a locale is a set of parameters that defines the user's </a:t>
            </a:r>
            <a:r>
              <a:rPr b="0" lang="en-GB" sz="2800" spc="-1" strike="noStrike" u="sng">
                <a:solidFill>
                  <a:srgbClr val="ffffff"/>
                </a:solidFill>
                <a:uFillTx/>
                <a:latin typeface="Source Sans Pro"/>
              </a:rPr>
              <a:t>language</a:t>
            </a:r>
            <a:r>
              <a:rPr b="0" lang="en-GB" sz="2800" spc="-1" strike="noStrike">
                <a:solidFill>
                  <a:srgbClr val="ffffff"/>
                </a:solidFill>
                <a:latin typeface="Source Sans Pro"/>
              </a:rPr>
              <a:t>, region and any special </a:t>
            </a:r>
            <a:r>
              <a:rPr b="0" lang="en-GB" sz="2800" spc="-1" strike="noStrike" u="sng">
                <a:solidFill>
                  <a:srgbClr val="ffffff"/>
                </a:solidFill>
                <a:uFillTx/>
                <a:latin typeface="Source Sans Pro"/>
              </a:rPr>
              <a:t>variant preferences</a:t>
            </a:r>
            <a:r>
              <a:rPr b="0" lang="en-GB" sz="2800" spc="-1" strike="noStrike">
                <a:solidFill>
                  <a:srgbClr val="ffffff"/>
                </a:solidFill>
                <a:latin typeface="Source Sans Pro"/>
              </a:rPr>
              <a:t> that the user wants to see in their user interface. </a:t>
            </a:r>
            <a:endParaRPr b="0" lang="en-GB" sz="2800" spc="-1" strike="noStrike">
              <a:solidFill>
                <a:srgbClr val="ffffff"/>
              </a:solidFill>
              <a:latin typeface="Source Sans Pro"/>
            </a:endParaRPr>
          </a:p>
          <a:p>
            <a:r>
              <a:rPr b="0" lang="en-GB" sz="2800" spc="-1" strike="noStrike">
                <a:solidFill>
                  <a:srgbClr val="ffffff"/>
                </a:solidFill>
                <a:latin typeface="Source Sans Pro"/>
              </a:rPr>
              <a:t>Usually a locale identifier consists of at least a language identifier and a region identifier.</a:t>
            </a:r>
            <a:endParaRPr b="0" lang="en-GB" sz="2800" spc="-1" strike="noStrike">
              <a:solidFill>
                <a:srgbClr val="ffffff"/>
              </a:solidFill>
              <a:latin typeface="Source Sans Pro"/>
            </a:endParaRPr>
          </a:p>
        </p:txBody>
      </p:sp>
      <p:sp>
        <p:nvSpPr>
          <p:cNvPr id="271" name="TextShape 2"/>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What is a Locale?</a:t>
            </a:r>
            <a:endParaRPr b="0" lang="en-GB" sz="4400" spc="-1" strike="noStrike">
              <a:solidFill>
                <a:srgbClr val="ff950e"/>
              </a:solidFill>
              <a:latin typeface="Source Sans Pro"/>
            </a:endParaRPr>
          </a:p>
        </p:txBody>
      </p:sp>
      <p:pic>
        <p:nvPicPr>
          <p:cNvPr id="272" name="" descr=""/>
          <p:cNvPicPr/>
          <p:nvPr/>
        </p:nvPicPr>
        <p:blipFill>
          <a:blip r:embed="rId1"/>
          <a:stretch/>
        </p:blipFill>
        <p:spPr>
          <a:xfrm>
            <a:off x="720000" y="4240440"/>
            <a:ext cx="342360" cy="456480"/>
          </a:xfrm>
          <a:prstGeom prst="rect">
            <a:avLst/>
          </a:prstGeom>
          <a:ln>
            <a:noFill/>
          </a:ln>
        </p:spPr>
      </p:pic>
      <p:pic>
        <p:nvPicPr>
          <p:cNvPr id="273" name="" descr=""/>
          <p:cNvPicPr/>
          <p:nvPr/>
        </p:nvPicPr>
        <p:blipFill>
          <a:blip r:embed="rId2"/>
          <a:stretch/>
        </p:blipFill>
        <p:spPr>
          <a:xfrm>
            <a:off x="1008000" y="4456440"/>
            <a:ext cx="686880" cy="686880"/>
          </a:xfrm>
          <a:prstGeom prst="rect">
            <a:avLst/>
          </a:prstGeom>
          <a:ln>
            <a:noFill/>
          </a:ln>
        </p:spPr>
      </p:pic>
      <p:pic>
        <p:nvPicPr>
          <p:cNvPr id="274" name="" descr=""/>
          <p:cNvPicPr/>
          <p:nvPr/>
        </p:nvPicPr>
        <p:blipFill>
          <a:blip r:embed="rId3"/>
          <a:stretch/>
        </p:blipFill>
        <p:spPr>
          <a:xfrm>
            <a:off x="1512000" y="4240440"/>
            <a:ext cx="531360" cy="531360"/>
          </a:xfrm>
          <a:prstGeom prst="rect">
            <a:avLst/>
          </a:prstGeom>
          <a:ln>
            <a:noFill/>
          </a:ln>
        </p:spPr>
      </p:pic>
      <p:pic>
        <p:nvPicPr>
          <p:cNvPr id="275" name="" descr=""/>
          <p:cNvPicPr/>
          <p:nvPr/>
        </p:nvPicPr>
        <p:blipFill>
          <a:blip r:embed="rId4"/>
          <a:stretch/>
        </p:blipFill>
        <p:spPr>
          <a:xfrm>
            <a:off x="1080000" y="3952440"/>
            <a:ext cx="576000" cy="576000"/>
          </a:xfrm>
          <a:prstGeom prst="rect">
            <a:avLst/>
          </a:prstGeom>
          <a:ln>
            <a:noFill/>
          </a:ln>
        </p:spPr>
      </p:pic>
      <p:pic>
        <p:nvPicPr>
          <p:cNvPr id="276" name="" descr=""/>
          <p:cNvPicPr/>
          <p:nvPr/>
        </p:nvPicPr>
        <p:blipFill>
          <a:blip r:embed="rId5"/>
          <a:stretch/>
        </p:blipFill>
        <p:spPr>
          <a:xfrm>
            <a:off x="1872000" y="3960000"/>
            <a:ext cx="432000" cy="432000"/>
          </a:xfrm>
          <a:prstGeom prst="rect">
            <a:avLst/>
          </a:prstGeom>
          <a:ln>
            <a:noFill/>
          </a:ln>
        </p:spPr>
      </p:pic>
      <p:pic>
        <p:nvPicPr>
          <p:cNvPr id="277" name="" descr=""/>
          <p:cNvPicPr/>
          <p:nvPr/>
        </p:nvPicPr>
        <p:blipFill>
          <a:blip r:embed="rId6"/>
          <a:stretch/>
        </p:blipFill>
        <p:spPr>
          <a:xfrm>
            <a:off x="2043360" y="4425120"/>
            <a:ext cx="404640" cy="595440"/>
          </a:xfrm>
          <a:prstGeom prst="rect">
            <a:avLst/>
          </a:prstGeom>
          <a:ln>
            <a:noFill/>
          </a:ln>
        </p:spPr>
      </p:pic>
      <p:pic>
        <p:nvPicPr>
          <p:cNvPr id="278" name="" descr=""/>
          <p:cNvPicPr/>
          <p:nvPr/>
        </p:nvPicPr>
        <p:blipFill>
          <a:blip r:embed="rId7"/>
          <a:stretch/>
        </p:blipFill>
        <p:spPr>
          <a:xfrm>
            <a:off x="3536640" y="4104000"/>
            <a:ext cx="747360" cy="747360"/>
          </a:xfrm>
          <a:prstGeom prst="rect">
            <a:avLst/>
          </a:prstGeom>
          <a:ln>
            <a:noFill/>
          </a:ln>
        </p:spPr>
      </p:pic>
      <p:pic>
        <p:nvPicPr>
          <p:cNvPr id="279" name="" descr=""/>
          <p:cNvPicPr/>
          <p:nvPr/>
        </p:nvPicPr>
        <p:blipFill>
          <a:blip r:embed="rId8"/>
          <a:stretch/>
        </p:blipFill>
        <p:spPr>
          <a:xfrm>
            <a:off x="4328640" y="4112640"/>
            <a:ext cx="783360" cy="783360"/>
          </a:xfrm>
          <a:prstGeom prst="rect">
            <a:avLst/>
          </a:prstGeom>
          <a:ln>
            <a:noFill/>
          </a:ln>
        </p:spPr>
      </p:pic>
      <p:pic>
        <p:nvPicPr>
          <p:cNvPr id="280" name="" descr=""/>
          <p:cNvPicPr/>
          <p:nvPr/>
        </p:nvPicPr>
        <p:blipFill>
          <a:blip r:embed="rId9"/>
          <a:stretch/>
        </p:blipFill>
        <p:spPr>
          <a:xfrm>
            <a:off x="6336000" y="4004640"/>
            <a:ext cx="963360" cy="963360"/>
          </a:xfrm>
          <a:prstGeom prst="rect">
            <a:avLst/>
          </a:prstGeom>
          <a:ln>
            <a:noFill/>
          </a:ln>
        </p:spPr>
      </p:pic>
      <p:pic>
        <p:nvPicPr>
          <p:cNvPr id="281" name="" descr=""/>
          <p:cNvPicPr/>
          <p:nvPr/>
        </p:nvPicPr>
        <p:blipFill>
          <a:blip r:embed="rId10"/>
          <a:stretch/>
        </p:blipFill>
        <p:spPr>
          <a:xfrm>
            <a:off x="7344000" y="4012560"/>
            <a:ext cx="936000" cy="936000"/>
          </a:xfrm>
          <a:prstGeom prst="rect">
            <a:avLst/>
          </a:prstGeom>
          <a:ln>
            <a:noFill/>
          </a:ln>
        </p:spPr>
      </p:pic>
    </p:spTree>
  </p:cSld>
  <p:timing>
    <p:tnLst>
      <p:par>
        <p:cTn id="3" dur="indefinite" restart="never" nodeType="tmRoot">
          <p:childTnLst>
            <p:seq>
              <p:cTn id="4" nodeType="mainSeq">
                <p:childTnLst>
                  <p:par>
                    <p:cTn id="5" fill="freeze">
                      <p:stCondLst>
                        <p:cond delay="indefinite"/>
                      </p:stCondLst>
                      <p:childTnLst>
                        <p:par>
                          <p:cTn id="6" fill="freeze">
                            <p:stCondLst>
                              <p:cond delay="0"/>
                            </p:stCondLst>
                            <p:childTnLst>
                              <p:par>
                                <p:cTn id="7" nodeType="clickEffect" fill="hold" presetClass="entr" presetSubtype="0">
                                  <p:stCondLst>
                                    <p:cond delay="0"/>
                                  </p:stCondLst>
                                  <p:childTnLst>
                                    <p:set>
                                      <p:cBhvr>
                                        <p:cTn id="8"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Key-Value Pairs</a:t>
            </a:r>
            <a:endParaRPr b="0" lang="en-GB" sz="4400" spc="-1" strike="noStrike">
              <a:solidFill>
                <a:srgbClr val="ff950e"/>
              </a:solidFill>
              <a:latin typeface="Source Sans Pro"/>
            </a:endParaRPr>
          </a:p>
        </p:txBody>
      </p:sp>
      <p:sp>
        <p:nvSpPr>
          <p:cNvPr id="324"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Key-Value pairs can be used as an efficient way to handle multiple translations of a single object.</a:t>
            </a:r>
            <a:endParaRPr b="0" lang="en-GB" sz="3200" spc="-1" strike="noStrike">
              <a:solidFill>
                <a:srgbClr val="ffffff"/>
              </a:solidFill>
              <a:latin typeface="Source Sans Pro"/>
            </a:endParaRPr>
          </a:p>
          <a:p>
            <a:endParaRPr b="0" lang="en-GB" sz="3200" spc="-1" strike="noStrike">
              <a:solidFill>
                <a:srgbClr val="ffffff"/>
              </a:solidFill>
              <a:latin typeface="Source Sans Pro"/>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Key-Value Pairs </a:t>
            </a:r>
            <a:r>
              <a:rPr b="0" lang="en-GB" sz="2400" spc="-1" strike="noStrike">
                <a:solidFill>
                  <a:srgbClr val="ff950e"/>
                </a:solidFill>
                <a:latin typeface="Source Sans Pro"/>
              </a:rPr>
              <a:t>(cont.)</a:t>
            </a:r>
            <a:endParaRPr b="0" lang="en-GB" sz="2400" spc="-1" strike="noStrike">
              <a:solidFill>
                <a:srgbClr val="ff950e"/>
              </a:solidFill>
              <a:latin typeface="Source Sans Pro"/>
            </a:endParaRPr>
          </a:p>
        </p:txBody>
      </p:sp>
      <p:sp>
        <p:nvSpPr>
          <p:cNvPr id="326"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Using the same “GO” button example:</a:t>
            </a:r>
            <a:endParaRPr b="0" lang="en-GB" sz="3200" spc="-1" strike="noStrike">
              <a:solidFill>
                <a:srgbClr val="ffffff"/>
              </a:solidFill>
              <a:latin typeface="Source Sans Pro"/>
            </a:endParaRPr>
          </a:p>
          <a:p>
            <a:r>
              <a:rPr b="0" lang="en-GB" sz="3200" spc="-1" strike="noStrike">
                <a:solidFill>
                  <a:srgbClr val="ffffff"/>
                </a:solidFill>
                <a:latin typeface="Source Sans Pro"/>
              </a:rPr>
              <a:t>The button can still be named </a:t>
            </a:r>
            <a:r>
              <a:rPr b="0" i="1" lang="en-GB" sz="2600" spc="-1" strike="noStrike">
                <a:solidFill>
                  <a:srgbClr val="ffffff"/>
                </a:solidFill>
                <a:latin typeface="Source Sans Pro"/>
              </a:rPr>
              <a:t>button_Go</a:t>
            </a:r>
            <a:r>
              <a:rPr b="0" lang="en-GB" sz="3200" spc="-1" strike="noStrike">
                <a:solidFill>
                  <a:srgbClr val="ffffff"/>
                </a:solidFill>
                <a:latin typeface="Source Sans Pro"/>
              </a:rPr>
              <a:t>, but fetching the text value from a key-value pair instead of hard coding the text allows that button to dynamically adapt to the set locale.</a:t>
            </a:r>
            <a:endParaRPr b="0" lang="en-GB" sz="3200" spc="-1" strike="noStrike">
              <a:solidFill>
                <a:srgbClr val="ffffff"/>
              </a:solidFill>
              <a:latin typeface="Source Sans Pro"/>
            </a:endParaRPr>
          </a:p>
          <a:p>
            <a:endParaRPr b="0" lang="en-GB" sz="3200" spc="-1" strike="noStrike">
              <a:solidFill>
                <a:srgbClr val="ffffff"/>
              </a:solidFill>
              <a:latin typeface="Source Sans Pro"/>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Binary Localization</a:t>
            </a:r>
            <a:endParaRPr b="0" lang="en-GB" sz="4400" spc="-1" strike="noStrike">
              <a:solidFill>
                <a:srgbClr val="ff950e"/>
              </a:solidFill>
              <a:latin typeface="Source Sans Pro"/>
            </a:endParaRPr>
          </a:p>
        </p:txBody>
      </p:sp>
      <p:sp>
        <p:nvSpPr>
          <p:cNvPr id="328"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The world is full of multi-lingual people who are fully capable of translating aspects of your program.</a:t>
            </a:r>
            <a:endParaRPr b="0" lang="en-GB" sz="3200" spc="-1" strike="noStrike">
              <a:solidFill>
                <a:srgbClr val="ffffff"/>
              </a:solidFill>
              <a:latin typeface="Source Sans Pro"/>
            </a:endParaRPr>
          </a:p>
          <a:p>
            <a:r>
              <a:rPr b="0" lang="en-GB" sz="3200" spc="-1" strike="noStrike">
                <a:solidFill>
                  <a:srgbClr val="ffffff"/>
                </a:solidFill>
                <a:latin typeface="Source Sans Pro"/>
              </a:rPr>
              <a:t>Often the difficult part is not finding someone who can translate. But someone you can trust with the source code to your project.</a:t>
            </a:r>
            <a:endParaRPr b="0" lang="en-GB" sz="3200" spc="-1" strike="noStrike">
              <a:solidFill>
                <a:srgbClr val="ffffff"/>
              </a:solidFill>
              <a:latin typeface="Source Sans Pro"/>
            </a:endParaRPr>
          </a:p>
          <a:p>
            <a:endParaRPr b="0" lang="en-GB" sz="3200" spc="-1" strike="noStrike">
              <a:solidFill>
                <a:srgbClr val="ffffff"/>
              </a:solidFill>
              <a:latin typeface="Source Sans Pro"/>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Binary Localization </a:t>
            </a:r>
            <a:r>
              <a:rPr b="0" lang="en-GB" sz="2400" spc="-1" strike="noStrike">
                <a:solidFill>
                  <a:srgbClr val="ff950e"/>
                </a:solidFill>
                <a:latin typeface="Source Sans Pro"/>
              </a:rPr>
              <a:t>(cont.)</a:t>
            </a:r>
            <a:endParaRPr b="0" lang="en-GB" sz="2400" spc="-1" strike="noStrike">
              <a:solidFill>
                <a:srgbClr val="ff950e"/>
              </a:solidFill>
              <a:latin typeface="Source Sans Pro"/>
            </a:endParaRPr>
          </a:p>
        </p:txBody>
      </p:sp>
      <p:sp>
        <p:nvSpPr>
          <p:cNvPr id="330"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Binary Localization is the practice of sharing an already compiled version of your software with the person/people responsible for a translation.</a:t>
            </a:r>
            <a:endParaRPr b="0" lang="en-GB" sz="2800" spc="-1" strike="noStrike">
              <a:solidFill>
                <a:srgbClr val="ffffff"/>
              </a:solidFill>
              <a:latin typeface="Source Sans Pro"/>
            </a:endParaRPr>
          </a:p>
          <a:p>
            <a:r>
              <a:rPr b="0" lang="en-GB" sz="2800" spc="-1" strike="noStrike">
                <a:solidFill>
                  <a:srgbClr val="ffffff"/>
                </a:solidFill>
                <a:latin typeface="Source Sans Pro"/>
              </a:rPr>
              <a:t>The use of configuration files allows a translator to test the accuracy of translations without the need to modify or view source code.</a:t>
            </a:r>
            <a:endParaRPr b="0" lang="en-GB" sz="2800" spc="-1" strike="noStrike">
              <a:solidFill>
                <a:srgbClr val="ffffff"/>
              </a:solidFill>
              <a:latin typeface="Source Sans Pro"/>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457200" y="-468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Resource Files</a:t>
            </a:r>
            <a:endParaRPr b="0" lang="en-GB" sz="4400" spc="-1" strike="noStrike">
              <a:solidFill>
                <a:srgbClr val="ff950e"/>
              </a:solidFill>
              <a:latin typeface="Source Sans Pro"/>
            </a:endParaRPr>
          </a:p>
        </p:txBody>
      </p:sp>
      <p:sp>
        <p:nvSpPr>
          <p:cNvPr id="332" name="TextShape 2"/>
          <p:cNvSpPr txBox="1"/>
          <p:nvPr/>
        </p:nvSpPr>
        <p:spPr>
          <a:xfrm>
            <a:off x="457200" y="807480"/>
            <a:ext cx="8046360" cy="2982960"/>
          </a:xfrm>
          <a:prstGeom prst="rect">
            <a:avLst/>
          </a:prstGeom>
          <a:noFill/>
          <a:ln w="9360">
            <a:noFill/>
          </a:ln>
        </p:spPr>
        <p:txBody>
          <a:bodyPr lIns="0" rIns="0" tIns="0" bIns="0"/>
          <a:p>
            <a:r>
              <a:rPr b="0" lang="en-GB" sz="3200" spc="-1" strike="noStrike">
                <a:solidFill>
                  <a:srgbClr val="ffffff"/>
                </a:solidFill>
                <a:latin typeface="Source Sans Pro"/>
              </a:rPr>
              <a:t>After the work of translation has been completed the configuration files can be used to create resource files.</a:t>
            </a:r>
            <a:endParaRPr b="0" lang="en-GB" sz="3200" spc="-1" strike="noStrike">
              <a:solidFill>
                <a:srgbClr val="ffffff"/>
              </a:solidFill>
              <a:latin typeface="Source Sans Pro"/>
            </a:endParaRPr>
          </a:p>
          <a:p>
            <a:r>
              <a:rPr b="0" lang="en-GB" sz="3200" spc="-1" strike="noStrike">
                <a:solidFill>
                  <a:srgbClr val="ffffff"/>
                </a:solidFill>
                <a:latin typeface="Source Sans Pro"/>
              </a:rPr>
              <a:t>The difference between a configuration file and a resource file is that a configuration file is stored in plain text, and is user customisable. </a:t>
            </a:r>
            <a:endParaRPr b="0" lang="en-GB" sz="3200" spc="-1" strike="noStrike">
              <a:solidFill>
                <a:srgbClr val="ffffff"/>
              </a:solidFill>
              <a:latin typeface="Source Sans Pro"/>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Resource Files </a:t>
            </a:r>
            <a:r>
              <a:rPr b="0" lang="en-GB" sz="2400" spc="-1" strike="noStrike">
                <a:solidFill>
                  <a:srgbClr val="ff950e"/>
                </a:solidFill>
                <a:latin typeface="Source Sans Pro"/>
              </a:rPr>
              <a:t>(cont.)</a:t>
            </a:r>
            <a:endParaRPr b="0" lang="en-GB" sz="2400" spc="-1" strike="noStrike">
              <a:solidFill>
                <a:srgbClr val="ff950e"/>
              </a:solidFill>
              <a:latin typeface="Source Sans Pro"/>
            </a:endParaRPr>
          </a:p>
        </p:txBody>
      </p:sp>
      <p:sp>
        <p:nvSpPr>
          <p:cNvPr id="334"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Resource files are less resource intensive and are more secure.</a:t>
            </a:r>
            <a:endParaRPr b="0" lang="en-GB" sz="2800" spc="-1" strike="noStrike">
              <a:solidFill>
                <a:srgbClr val="ffffff"/>
              </a:solidFill>
              <a:latin typeface="Source Sans Pro"/>
            </a:endParaRPr>
          </a:p>
          <a:p>
            <a:r>
              <a:rPr b="0" lang="en-GB" sz="2800" spc="-1" strike="noStrike">
                <a:solidFill>
                  <a:srgbClr val="ffffff"/>
                </a:solidFill>
                <a:latin typeface="Source Sans Pro"/>
              </a:rPr>
              <a:t>Multiple resource files can be bundled with the software, allowing on the fly changes between different globalization settings.</a:t>
            </a:r>
            <a:endParaRPr b="0" lang="en-GB" sz="2800" spc="-1" strike="noStrike">
              <a:solidFill>
                <a:srgbClr val="ffffff"/>
              </a:solidFill>
              <a:latin typeface="Source Sans Pro"/>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Configuration/Resource Files</a:t>
            </a:r>
            <a:endParaRPr b="0" lang="en-GB" sz="4400" spc="-1" strike="noStrike">
              <a:solidFill>
                <a:srgbClr val="ff950e"/>
              </a:solidFill>
              <a:latin typeface="Source Sans Pro"/>
            </a:endParaRPr>
          </a:p>
        </p:txBody>
      </p:sp>
      <p:pic>
        <p:nvPicPr>
          <p:cNvPr id="336" name="" descr=""/>
          <p:cNvPicPr/>
          <p:nvPr/>
        </p:nvPicPr>
        <p:blipFill>
          <a:blip r:embed="rId1"/>
          <a:stretch/>
        </p:blipFill>
        <p:spPr>
          <a:xfrm>
            <a:off x="288000" y="1056240"/>
            <a:ext cx="3839040" cy="3623760"/>
          </a:xfrm>
          <a:prstGeom prst="rect">
            <a:avLst/>
          </a:prstGeom>
          <a:ln>
            <a:noFill/>
          </a:ln>
        </p:spPr>
      </p:pic>
      <p:pic>
        <p:nvPicPr>
          <p:cNvPr id="337" name="" descr=""/>
          <p:cNvPicPr/>
          <p:nvPr/>
        </p:nvPicPr>
        <p:blipFill>
          <a:blip r:embed="rId2"/>
          <a:srcRect l="0" t="0" r="0" b="50054"/>
          <a:stretch/>
        </p:blipFill>
        <p:spPr>
          <a:xfrm>
            <a:off x="4608000" y="1080000"/>
            <a:ext cx="2197800" cy="3312000"/>
          </a:xfrm>
          <a:prstGeom prst="rect">
            <a:avLst/>
          </a:prstGeom>
          <a:ln>
            <a:noFill/>
          </a:ln>
        </p:spPr>
      </p:pic>
      <p:pic>
        <p:nvPicPr>
          <p:cNvPr id="338" name="" descr=""/>
          <p:cNvPicPr/>
          <p:nvPr/>
        </p:nvPicPr>
        <p:blipFill>
          <a:blip r:embed="rId3"/>
          <a:srcRect l="0" t="49691" r="0" b="0"/>
          <a:stretch/>
        </p:blipFill>
        <p:spPr>
          <a:xfrm>
            <a:off x="6890040" y="1080000"/>
            <a:ext cx="2181960" cy="331200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Configuration/Resource Files</a:t>
            </a:r>
            <a:endParaRPr b="0" lang="en-GB" sz="4400" spc="-1" strike="noStrike">
              <a:solidFill>
                <a:srgbClr val="ff950e"/>
              </a:solidFill>
              <a:latin typeface="Source Sans Pro"/>
            </a:endParaRPr>
          </a:p>
        </p:txBody>
      </p:sp>
      <p:sp>
        <p:nvSpPr>
          <p:cNvPr id="340"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The configuration file takes up less lines in a document, but it is more difficult to parse and contains less information.</a:t>
            </a:r>
            <a:endParaRPr b="0" lang="en-GB" sz="2800" spc="-1" strike="noStrike">
              <a:solidFill>
                <a:srgbClr val="ffffff"/>
              </a:solidFill>
              <a:latin typeface="Source Sans Pro"/>
            </a:endParaRPr>
          </a:p>
          <a:p>
            <a:r>
              <a:rPr b="0" lang="en-GB" sz="2800" spc="-1" strike="noStrike">
                <a:solidFill>
                  <a:srgbClr val="ffffff"/>
                </a:solidFill>
                <a:latin typeface="Source Sans Pro"/>
              </a:rPr>
              <a:t>The JSON resource file contains very useful and easy to parse information that can be quickly loaded into any data structure you see fit.</a:t>
            </a:r>
            <a:endParaRPr b="0" lang="en-GB" sz="2800" spc="-1" strike="noStrike">
              <a:solidFill>
                <a:srgbClr val="ffffff"/>
              </a:solidFill>
              <a:latin typeface="Source Sans Pro"/>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438120" y="2160000"/>
            <a:ext cx="7772400" cy="1102680"/>
          </a:xfrm>
          <a:prstGeom prst="rect">
            <a:avLst/>
          </a:prstGeom>
          <a:noFill/>
          <a:ln w="9360">
            <a:noFill/>
          </a:ln>
        </p:spPr>
        <p:txBody>
          <a:bodyPr/>
          <a:p>
            <a:pPr algn="ctr"/>
            <a:r>
              <a:rPr b="0" lang="en-GB" sz="4400" spc="-1" strike="noStrike">
                <a:latin typeface="Source Sans Pro"/>
              </a:rPr>
              <a:t>Helpful Localization Tips</a:t>
            </a:r>
            <a:endParaRPr b="0" lang="en-GB" sz="4400" spc="-1" strike="noStrike">
              <a:latin typeface="Source Sans Pro"/>
            </a:endParaRPr>
          </a:p>
        </p:txBody>
      </p:sp>
    </p:spTree>
  </p:cSld>
  <p:timing>
    <p:tnLst>
      <p:par>
        <p:cTn id="67" dur="indefinite" restart="never" nodeType="tmRoot">
          <p:childTnLst>
            <p:seq>
              <p:cTn id="68" nodeType="mainSeq">
                <p:childTnLst>
                  <p:par>
                    <p:cTn id="69" fill="freeze">
                      <p:stCondLst>
                        <p:cond delay="indefinite"/>
                      </p:stCondLst>
                      <p:childTnLst>
                        <p:par>
                          <p:cTn id="70" fill="freeze">
                            <p:stCondLst>
                              <p:cond delay="0"/>
                            </p:stCondLst>
                            <p:childTnLst>
                              <p:par>
                                <p:cTn id="71" nodeType="clickEffect" fill="hold" presetClass="entr" presetSubtype="0">
                                  <p:stCondLst>
                                    <p:cond delay="0"/>
                                  </p:stCondLst>
                                  <p:childTnLst>
                                    <p:set>
                                      <p:cBhvr>
                                        <p:cTn id="72"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1: Plan ahead</a:t>
            </a:r>
            <a:endParaRPr b="0" lang="en-GB" sz="4400" spc="-1" strike="noStrike">
              <a:solidFill>
                <a:srgbClr val="ff950e"/>
              </a:solidFill>
              <a:latin typeface="Source Sans Pro"/>
            </a:endParaRPr>
          </a:p>
        </p:txBody>
      </p:sp>
      <p:sp>
        <p:nvSpPr>
          <p:cNvPr id="343"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For many companies, software localization turns out to be a last-minute rush before a product release.  </a:t>
            </a:r>
            <a:endParaRPr b="0" lang="en-GB" sz="2800" spc="-1" strike="noStrike">
              <a:solidFill>
                <a:srgbClr val="ffffff"/>
              </a:solidFill>
              <a:latin typeface="Source Sans Pro"/>
            </a:endParaRPr>
          </a:p>
          <a:p>
            <a:r>
              <a:rPr b="0" lang="en-GB" sz="2800" spc="-1" strike="noStrike">
                <a:solidFill>
                  <a:srgbClr val="ffffff"/>
                </a:solidFill>
                <a:latin typeface="Source Sans Pro"/>
              </a:rPr>
              <a:t>All localization scheduling and scoping efforts should take into account the translation, testing, and regression that must occur to produce a quality product.</a:t>
            </a:r>
            <a:endParaRPr b="0" lang="en-GB" sz="2800" spc="-1" strike="noStrike">
              <a:solidFill>
                <a:srgbClr val="ffffff"/>
              </a:solidFill>
              <a:latin typeface="Source Sans Pro"/>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Language</a:t>
            </a:r>
            <a:endParaRPr b="0" lang="en-GB" sz="4400" spc="-1" strike="noStrike">
              <a:solidFill>
                <a:srgbClr val="ff950e"/>
              </a:solidFill>
              <a:latin typeface="Source Sans Pro"/>
            </a:endParaRPr>
          </a:p>
        </p:txBody>
      </p:sp>
      <p:sp>
        <p:nvSpPr>
          <p:cNvPr id="283"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It is important to ensure that  the user is able to understand the software they are using.</a:t>
            </a:r>
            <a:endParaRPr b="0" lang="en-GB" sz="3200" spc="-1" strike="noStrike">
              <a:solidFill>
                <a:srgbClr val="ffffff"/>
              </a:solidFill>
              <a:latin typeface="Source Sans Pro"/>
            </a:endParaRPr>
          </a:p>
          <a:p>
            <a:endParaRPr b="0" lang="en-GB" sz="3200" spc="-1" strike="noStrike">
              <a:solidFill>
                <a:srgbClr val="ffffff"/>
              </a:solidFill>
              <a:latin typeface="Source Sans Pro"/>
            </a:endParaRPr>
          </a:p>
        </p:txBody>
      </p:sp>
      <p:pic>
        <p:nvPicPr>
          <p:cNvPr id="284" name="" descr=""/>
          <p:cNvPicPr/>
          <p:nvPr/>
        </p:nvPicPr>
        <p:blipFill>
          <a:blip r:embed="rId1"/>
          <a:stretch/>
        </p:blipFill>
        <p:spPr>
          <a:xfrm>
            <a:off x="4176000" y="2504160"/>
            <a:ext cx="4619520" cy="2499840"/>
          </a:xfrm>
          <a:prstGeom prst="rect">
            <a:avLst/>
          </a:prstGeom>
          <a:ln>
            <a:noFill/>
          </a:ln>
        </p:spPr>
      </p:pic>
      <p:pic>
        <p:nvPicPr>
          <p:cNvPr id="285" name="" descr=""/>
          <p:cNvPicPr/>
          <p:nvPr/>
        </p:nvPicPr>
        <p:blipFill>
          <a:blip r:embed="rId2"/>
          <a:stretch/>
        </p:blipFill>
        <p:spPr>
          <a:xfrm>
            <a:off x="936000" y="2903040"/>
            <a:ext cx="2664000" cy="20649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2: Test your software</a:t>
            </a:r>
            <a:endParaRPr b="0" lang="en-GB" sz="4400" spc="-1" strike="noStrike">
              <a:solidFill>
                <a:srgbClr val="ff950e"/>
              </a:solidFill>
              <a:latin typeface="Source Sans Pro"/>
            </a:endParaRPr>
          </a:p>
        </p:txBody>
      </p:sp>
      <p:sp>
        <p:nvSpPr>
          <p:cNvPr id="345"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In most cases, localized software should be tested as rigorously as the original English software. </a:t>
            </a:r>
            <a:endParaRPr b="0" lang="en-GB" sz="2800" spc="-1" strike="noStrike">
              <a:solidFill>
                <a:srgbClr val="ffffff"/>
              </a:solidFill>
              <a:latin typeface="Source Sans Pro"/>
            </a:endParaRPr>
          </a:p>
          <a:p>
            <a:r>
              <a:rPr b="0" lang="en-GB" sz="2800" spc="-1" strike="noStrike">
                <a:solidFill>
                  <a:srgbClr val="ffffff"/>
                </a:solidFill>
                <a:latin typeface="Source Sans Pro"/>
              </a:rPr>
              <a:t>There's no replacement for the awareness that comes with seeing a foreign language "in context" within your software.</a:t>
            </a:r>
            <a:endParaRPr b="0" lang="en-GB" sz="2800" spc="-1" strike="noStrike">
              <a:solidFill>
                <a:srgbClr val="ffffff"/>
              </a:solidFill>
              <a:latin typeface="Source Sans Pro"/>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457200" y="204840"/>
            <a:ext cx="8229240" cy="858240"/>
          </a:xfrm>
          <a:prstGeom prst="rect">
            <a:avLst/>
          </a:prstGeom>
          <a:noFill/>
          <a:ln w="9360">
            <a:noFill/>
          </a:ln>
        </p:spPr>
        <p:txBody>
          <a:bodyPr lIns="0" rIns="0" tIns="0" bIns="0" anchor="ctr"/>
          <a:p>
            <a:r>
              <a:rPr b="0" lang="en-GB" sz="3200" spc="-1" strike="noStrike">
                <a:solidFill>
                  <a:srgbClr val="ff950e"/>
                </a:solidFill>
                <a:latin typeface="Source Sans Pro"/>
              </a:rPr>
              <a:t>3: Develop a detailed English test plan</a:t>
            </a:r>
            <a:endParaRPr b="0" lang="en-GB" sz="3200" spc="-1" strike="noStrike">
              <a:solidFill>
                <a:srgbClr val="ff950e"/>
              </a:solidFill>
              <a:latin typeface="Source Sans Pro"/>
            </a:endParaRPr>
          </a:p>
        </p:txBody>
      </p:sp>
      <p:sp>
        <p:nvSpPr>
          <p:cNvPr id="347"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Use this same test plan in your localized testing. The same crucial UI dialogs and functionality will be put to the test. </a:t>
            </a:r>
            <a:endParaRPr b="0" lang="en-GB" sz="2800" spc="-1" strike="noStrike">
              <a:solidFill>
                <a:srgbClr val="ffffff"/>
              </a:solidFill>
              <a:latin typeface="Source Sans Pro"/>
            </a:endParaRPr>
          </a:p>
          <a:p>
            <a:r>
              <a:rPr b="0" lang="en-GB" sz="2800" spc="-1" strike="noStrike">
                <a:solidFill>
                  <a:srgbClr val="ffffff"/>
                </a:solidFill>
                <a:latin typeface="Source Sans Pro"/>
              </a:rPr>
              <a:t>Reusing the English test plan for localization testing is common in the industry and will avoid delays in localization testing.</a:t>
            </a:r>
            <a:endParaRPr b="0" lang="en-GB" sz="2800" spc="-1" strike="noStrike">
              <a:solidFill>
                <a:srgbClr val="ffffff"/>
              </a:solidFill>
              <a:latin typeface="Source Sans Pro"/>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288000" y="160920"/>
            <a:ext cx="8640000" cy="945720"/>
          </a:xfrm>
          <a:prstGeom prst="rect">
            <a:avLst/>
          </a:prstGeom>
          <a:noFill/>
          <a:ln w="9360">
            <a:noFill/>
          </a:ln>
        </p:spPr>
        <p:txBody>
          <a:bodyPr lIns="0" rIns="0" tIns="0" bIns="0" anchor="ctr"/>
          <a:p>
            <a:r>
              <a:rPr b="0" lang="en-GB" sz="3200" spc="-1" strike="noStrike">
                <a:solidFill>
                  <a:srgbClr val="ff950e"/>
                </a:solidFill>
                <a:latin typeface="Source Sans Pro"/>
              </a:rPr>
              <a:t>4: Leave lots of space for other languages</a:t>
            </a:r>
            <a:endParaRPr b="0" lang="en-GB" sz="3200" spc="-1" strike="noStrike">
              <a:solidFill>
                <a:srgbClr val="ff950e"/>
              </a:solidFill>
              <a:latin typeface="Source Sans Pro"/>
            </a:endParaRPr>
          </a:p>
        </p:txBody>
      </p:sp>
      <p:sp>
        <p:nvSpPr>
          <p:cNvPr id="349"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Many languages take up to 30 percent more space than English! </a:t>
            </a:r>
            <a:endParaRPr b="0" lang="en-GB" sz="2800" spc="-1" strike="noStrike">
              <a:solidFill>
                <a:srgbClr val="ffffff"/>
              </a:solidFill>
              <a:latin typeface="Source Sans Pro"/>
            </a:endParaRPr>
          </a:p>
          <a:p>
            <a:r>
              <a:rPr b="0" lang="en-GB" sz="2800" spc="-1" strike="noStrike">
                <a:solidFill>
                  <a:srgbClr val="ffffff"/>
                </a:solidFill>
                <a:latin typeface="Source Sans Pro"/>
              </a:rPr>
              <a:t>If you design the software in a way that English barely fits, you'll have a problem down the road. </a:t>
            </a:r>
            <a:endParaRPr b="0" lang="en-GB" sz="2800" spc="-1" strike="noStrike">
              <a:solidFill>
                <a:srgbClr val="ffffff"/>
              </a:solidFill>
              <a:latin typeface="Source Sans Pro"/>
            </a:endParaRPr>
          </a:p>
          <a:p>
            <a:r>
              <a:rPr b="0" lang="en-GB" sz="2800" spc="-1" strike="noStrike">
                <a:solidFill>
                  <a:srgbClr val="ffffff"/>
                </a:solidFill>
                <a:latin typeface="Source Sans Pro"/>
              </a:rPr>
              <a:t>Leave ample space or program dynamic UI expansion into your software.</a:t>
            </a:r>
            <a:endParaRPr b="0" lang="en-GB" sz="2800" spc="-1" strike="noStrike">
              <a:solidFill>
                <a:srgbClr val="ffffff"/>
              </a:solidFill>
              <a:latin typeface="Source Sans Pro"/>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288000" y="160920"/>
            <a:ext cx="8640000" cy="945720"/>
          </a:xfrm>
          <a:prstGeom prst="rect">
            <a:avLst/>
          </a:prstGeom>
          <a:noFill/>
          <a:ln w="9360">
            <a:noFill/>
          </a:ln>
        </p:spPr>
        <p:txBody>
          <a:bodyPr lIns="0" rIns="0" tIns="0" bIns="0" anchor="ctr"/>
          <a:p>
            <a:r>
              <a:rPr b="0" lang="en-GB" sz="3200" spc="-1" strike="noStrike">
                <a:solidFill>
                  <a:srgbClr val="ff950e"/>
                </a:solidFill>
                <a:latin typeface="Source Sans Pro"/>
              </a:rPr>
              <a:t>5: Minimize “Freestyle” user input</a:t>
            </a:r>
            <a:endParaRPr b="0" lang="en-GB" sz="3200" spc="-1" strike="noStrike">
              <a:solidFill>
                <a:srgbClr val="ff950e"/>
              </a:solidFill>
              <a:latin typeface="Source Sans Pro"/>
            </a:endParaRPr>
          </a:p>
        </p:txBody>
      </p:sp>
      <p:sp>
        <p:nvSpPr>
          <p:cNvPr id="351"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Properly parsing, filtering, and cleansing user input in one language can already be challenging.</a:t>
            </a:r>
            <a:endParaRPr b="0" lang="en-GB" sz="2800" spc="-1" strike="noStrike">
              <a:solidFill>
                <a:srgbClr val="ffffff"/>
              </a:solidFill>
              <a:latin typeface="Source Sans Pro"/>
            </a:endParaRPr>
          </a:p>
          <a:p>
            <a:r>
              <a:rPr b="0" lang="en-GB" sz="2800" spc="-1" strike="noStrike">
                <a:solidFill>
                  <a:srgbClr val="ffffff"/>
                </a:solidFill>
                <a:latin typeface="Source Sans Pro"/>
              </a:rPr>
              <a:t>Introducing different input formats only compounds this issue.</a:t>
            </a:r>
            <a:endParaRPr b="0" lang="en-GB" sz="2800" spc="-1" strike="noStrike">
              <a:solidFill>
                <a:srgbClr val="ffffff"/>
              </a:solidFill>
              <a:latin typeface="Source Sans Pro"/>
            </a:endParaRPr>
          </a:p>
          <a:p>
            <a:r>
              <a:rPr b="0" lang="en-GB" sz="2800" spc="-1" strike="noStrike">
                <a:solidFill>
                  <a:srgbClr val="ffffff"/>
                </a:solidFill>
                <a:latin typeface="Source Sans Pro"/>
              </a:rPr>
              <a:t>Applying the same principles from the user interface to available user input helps mitigate this issue. </a:t>
            </a:r>
            <a:endParaRPr b="0" lang="en-GB" sz="2800" spc="-1" strike="noStrike">
              <a:solidFill>
                <a:srgbClr val="ffffff"/>
              </a:solidFill>
              <a:latin typeface="Source Sans Pro"/>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72000" y="160920"/>
            <a:ext cx="9000000" cy="945720"/>
          </a:xfrm>
          <a:prstGeom prst="rect">
            <a:avLst/>
          </a:prstGeom>
          <a:noFill/>
          <a:ln w="9360">
            <a:noFill/>
          </a:ln>
        </p:spPr>
        <p:txBody>
          <a:bodyPr lIns="0" rIns="0" tIns="0" bIns="0" anchor="ctr"/>
          <a:p>
            <a:r>
              <a:rPr b="0" lang="en-GB" sz="2800" spc="-1" strike="noStrike">
                <a:solidFill>
                  <a:srgbClr val="ff950e"/>
                </a:solidFill>
                <a:latin typeface="Source Sans Pro"/>
              </a:rPr>
              <a:t>6: Use localization-friendly encoding of strings</a:t>
            </a:r>
            <a:endParaRPr b="0" lang="en-GB" sz="2800" spc="-1" strike="noStrike">
              <a:solidFill>
                <a:srgbClr val="ff950e"/>
              </a:solidFill>
              <a:latin typeface="Source Sans Pro"/>
            </a:endParaRPr>
          </a:p>
        </p:txBody>
      </p:sp>
      <p:sp>
        <p:nvSpPr>
          <p:cNvPr id="353" name="TextShape 2"/>
          <p:cNvSpPr txBox="1"/>
          <p:nvPr/>
        </p:nvSpPr>
        <p:spPr>
          <a:xfrm>
            <a:off x="457200" y="1203480"/>
            <a:ext cx="8046360" cy="2982960"/>
          </a:xfrm>
          <a:prstGeom prst="rect">
            <a:avLst/>
          </a:prstGeom>
          <a:noFill/>
          <a:ln w="9360">
            <a:noFill/>
          </a:ln>
        </p:spPr>
        <p:txBody>
          <a:bodyPr lIns="0" rIns="0" tIns="0" bIns="0"/>
          <a:p>
            <a:r>
              <a:rPr b="0" lang="en-GB" sz="2600" spc="-1" strike="noStrike">
                <a:solidFill>
                  <a:srgbClr val="ffffff"/>
                </a:solidFill>
                <a:latin typeface="Source Sans Pro"/>
              </a:rPr>
              <a:t>When possible, source your string tables or software resources in Unicode/UTF-8 encoding. This will avoid extra conversion steps, time-consuming debug work, and garbled text.</a:t>
            </a:r>
            <a:endParaRPr b="0" lang="en-GB" sz="2600" spc="-1" strike="noStrike">
              <a:solidFill>
                <a:srgbClr val="ffffff"/>
              </a:solidFill>
              <a:latin typeface="Source Sans Pro"/>
            </a:endParaRPr>
          </a:p>
          <a:p>
            <a:r>
              <a:rPr b="0" lang="en-GB" sz="2600" spc="-1" strike="noStrike">
                <a:solidFill>
                  <a:srgbClr val="ffffff"/>
                </a:solidFill>
                <a:latin typeface="Source Sans Pro"/>
              </a:rPr>
              <a:t>Some languages like C# have built in string formatters that accept localizations as parameters.</a:t>
            </a:r>
            <a:endParaRPr b="0" lang="en-GB" sz="2600" spc="-1" strike="noStrike">
              <a:solidFill>
                <a:srgbClr val="ffffff"/>
              </a:solidFill>
              <a:latin typeface="Source Sans Pro"/>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457200" y="204840"/>
            <a:ext cx="8229240" cy="858240"/>
          </a:xfrm>
          <a:prstGeom prst="rect">
            <a:avLst/>
          </a:prstGeom>
          <a:noFill/>
          <a:ln w="9360">
            <a:noFill/>
          </a:ln>
        </p:spPr>
        <p:txBody>
          <a:bodyPr lIns="0" rIns="0" tIns="0" bIns="0" anchor="ctr"/>
          <a:p>
            <a:pPr algn="ctr"/>
            <a:r>
              <a:rPr b="0" lang="en-GB" sz="2800" spc="-1" strike="noStrike">
                <a:solidFill>
                  <a:srgbClr val="ff950e"/>
                </a:solidFill>
                <a:latin typeface="Source Sans Pro"/>
              </a:rPr>
              <a:t>7: Perform "pseudo localization" to root out hard-coded strings</a:t>
            </a:r>
            <a:endParaRPr b="0" lang="en-GB" sz="2800" spc="-1" strike="noStrike">
              <a:solidFill>
                <a:srgbClr val="ff950e"/>
              </a:solidFill>
              <a:latin typeface="Source Sans Pro"/>
            </a:endParaRPr>
          </a:p>
        </p:txBody>
      </p:sp>
      <p:sp>
        <p:nvSpPr>
          <p:cNvPr id="355" name="TextShape 2"/>
          <p:cNvSpPr txBox="1"/>
          <p:nvPr/>
        </p:nvSpPr>
        <p:spPr>
          <a:xfrm>
            <a:off x="457200" y="1203480"/>
            <a:ext cx="8046360" cy="2982960"/>
          </a:xfrm>
          <a:prstGeom prst="rect">
            <a:avLst/>
          </a:prstGeom>
          <a:noFill/>
          <a:ln w="9360">
            <a:noFill/>
          </a:ln>
        </p:spPr>
        <p:txBody>
          <a:bodyPr lIns="0" rIns="0" tIns="0" bIns="0"/>
          <a:p>
            <a:r>
              <a:rPr b="0" lang="en-GB" sz="2600" spc="-1" strike="noStrike">
                <a:solidFill>
                  <a:srgbClr val="ffffff"/>
                </a:solidFill>
                <a:latin typeface="Source Sans Pro"/>
              </a:rPr>
              <a:t>Use a regular expression to replace all letters in the string text with a single repeating character, such as "XXXXX." </a:t>
            </a:r>
            <a:endParaRPr b="0" lang="en-GB" sz="2600" spc="-1" strike="noStrike">
              <a:solidFill>
                <a:srgbClr val="ffffff"/>
              </a:solidFill>
              <a:latin typeface="Source Sans Pro"/>
            </a:endParaRPr>
          </a:p>
          <a:p>
            <a:r>
              <a:rPr b="0" lang="en-GB" sz="2600" spc="-1" strike="noStrike">
                <a:solidFill>
                  <a:srgbClr val="ffffff"/>
                </a:solidFill>
                <a:latin typeface="Source Sans Pro"/>
              </a:rPr>
              <a:t>Build the software, and any hard-coded text will really jump out at you, showing strings that are not defined in string tables.</a:t>
            </a:r>
            <a:endParaRPr b="0" lang="en-GB" sz="2600" spc="-1" strike="noStrike">
              <a:solidFill>
                <a:srgbClr val="ffffff"/>
              </a:solidFill>
              <a:latin typeface="Source Sans Pro"/>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457200" y="159480"/>
            <a:ext cx="8229240" cy="948600"/>
          </a:xfrm>
          <a:prstGeom prst="rect">
            <a:avLst/>
          </a:prstGeom>
          <a:noFill/>
          <a:ln w="9360">
            <a:noFill/>
          </a:ln>
        </p:spPr>
        <p:txBody>
          <a:bodyPr lIns="0" rIns="0" tIns="0" bIns="0" anchor="ctr"/>
          <a:p>
            <a:pPr algn="ctr"/>
            <a:r>
              <a:rPr b="0" lang="en-GB" sz="3200" spc="-1" strike="noStrike">
                <a:solidFill>
                  <a:srgbClr val="ff950e"/>
                </a:solidFill>
                <a:latin typeface="Source Sans Pro"/>
              </a:rPr>
              <a:t>8: Avoid concatenation and overuse of single strings</a:t>
            </a:r>
            <a:endParaRPr b="0" lang="en-GB" sz="3200" spc="-1" strike="noStrike">
              <a:solidFill>
                <a:srgbClr val="ff950e"/>
              </a:solidFill>
              <a:latin typeface="Source Sans Pro"/>
            </a:endParaRPr>
          </a:p>
        </p:txBody>
      </p:sp>
      <p:sp>
        <p:nvSpPr>
          <p:cNvPr id="357" name="TextShape 2"/>
          <p:cNvSpPr txBox="1"/>
          <p:nvPr/>
        </p:nvSpPr>
        <p:spPr>
          <a:xfrm>
            <a:off x="457200" y="1203480"/>
            <a:ext cx="8046360" cy="2982960"/>
          </a:xfrm>
          <a:prstGeom prst="rect">
            <a:avLst/>
          </a:prstGeom>
          <a:noFill/>
          <a:ln w="9360">
            <a:noFill/>
          </a:ln>
        </p:spPr>
        <p:txBody>
          <a:bodyPr lIns="0" rIns="0" tIns="0" bIns="0"/>
          <a:p>
            <a:r>
              <a:rPr b="0" lang="en-GB" sz="2400" spc="-1" strike="noStrike">
                <a:solidFill>
                  <a:srgbClr val="ffffff"/>
                </a:solidFill>
                <a:latin typeface="Source Sans Pro"/>
              </a:rPr>
              <a:t>A combination of words in English will most likely not follow the same order in most other languages. </a:t>
            </a:r>
            <a:endParaRPr b="0" lang="en-GB" sz="2400" spc="-1" strike="noStrike">
              <a:solidFill>
                <a:srgbClr val="ffffff"/>
              </a:solidFill>
              <a:latin typeface="Source Sans Pro"/>
            </a:endParaRPr>
          </a:p>
          <a:p>
            <a:r>
              <a:rPr b="0" lang="en-GB" sz="2400" spc="-1" strike="noStrike">
                <a:solidFill>
                  <a:srgbClr val="ffffff"/>
                </a:solidFill>
                <a:latin typeface="Source Sans Pro"/>
              </a:rPr>
              <a:t>Concatenated strings and strings that are used in multiple contexts will have grammar and gender agreement issues. </a:t>
            </a:r>
            <a:endParaRPr b="0" lang="en-GB" sz="2400" spc="-1" strike="noStrike">
              <a:solidFill>
                <a:srgbClr val="ffffff"/>
              </a:solidFill>
              <a:latin typeface="Source Sans Pro"/>
            </a:endParaRPr>
          </a:p>
          <a:p>
            <a:r>
              <a:rPr b="0" lang="en-GB" sz="2400" spc="-1" strike="noStrike">
                <a:solidFill>
                  <a:srgbClr val="ffffff"/>
                </a:solidFill>
                <a:latin typeface="Source Sans Pro"/>
              </a:rPr>
              <a:t>Many modern systems have plenty of resources to allow for a larger collections of objects, so be generous when localizing your product.</a:t>
            </a:r>
            <a:endParaRPr b="0" lang="en-GB" sz="2400" spc="-1" strike="noStrike">
              <a:solidFill>
                <a:srgbClr val="ffffff"/>
              </a:solidFill>
              <a:latin typeface="Source Sans Pro"/>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457200" y="204480"/>
            <a:ext cx="8229240" cy="858240"/>
          </a:xfrm>
          <a:prstGeom prst="rect">
            <a:avLst/>
          </a:prstGeom>
          <a:noFill/>
          <a:ln w="9360">
            <a:noFill/>
          </a:ln>
        </p:spPr>
        <p:txBody>
          <a:bodyPr lIns="0" rIns="0" tIns="0" bIns="0" anchor="ctr"/>
          <a:p>
            <a:pPr algn="ctr"/>
            <a:r>
              <a:rPr b="0" lang="en-GB" sz="2800" spc="-1" strike="noStrike">
                <a:solidFill>
                  <a:srgbClr val="ff950e"/>
                </a:solidFill>
                <a:latin typeface="Source Sans Pro"/>
              </a:rPr>
              <a:t>9: Provide internationalization support in your software</a:t>
            </a:r>
            <a:endParaRPr b="0" lang="en-GB" sz="2800" spc="-1" strike="noStrike">
              <a:solidFill>
                <a:srgbClr val="ff950e"/>
              </a:solidFill>
              <a:latin typeface="Source Sans Pro"/>
            </a:endParaRPr>
          </a:p>
        </p:txBody>
      </p:sp>
      <p:sp>
        <p:nvSpPr>
          <p:cNvPr id="359" name="TextShape 2"/>
          <p:cNvSpPr txBox="1"/>
          <p:nvPr/>
        </p:nvSpPr>
        <p:spPr>
          <a:xfrm>
            <a:off x="457200" y="1203480"/>
            <a:ext cx="8046360" cy="2982960"/>
          </a:xfrm>
          <a:prstGeom prst="rect">
            <a:avLst/>
          </a:prstGeom>
          <a:noFill/>
          <a:ln w="9360">
            <a:noFill/>
          </a:ln>
        </p:spPr>
        <p:txBody>
          <a:bodyPr lIns="0" rIns="0" tIns="0" bIns="0"/>
          <a:p>
            <a:r>
              <a:rPr b="0" lang="en-GB" sz="2600" spc="-1" strike="noStrike">
                <a:solidFill>
                  <a:srgbClr val="ffffff"/>
                </a:solidFill>
                <a:latin typeface="Source Sans Pro"/>
              </a:rPr>
              <a:t>This will enable dates, numbers, and other region-specific data such as currency to show up in a familiar and comfortable way to all users around the world.</a:t>
            </a:r>
            <a:endParaRPr b="0" lang="en-GB" sz="2600" spc="-1" strike="noStrike">
              <a:solidFill>
                <a:srgbClr val="ffffff"/>
              </a:solidFill>
              <a:latin typeface="Source Sans Pro"/>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57200" y="204120"/>
            <a:ext cx="8229240" cy="858240"/>
          </a:xfrm>
          <a:prstGeom prst="rect">
            <a:avLst/>
          </a:prstGeom>
          <a:noFill/>
          <a:ln w="9360">
            <a:noFill/>
          </a:ln>
        </p:spPr>
        <p:txBody>
          <a:bodyPr lIns="0" rIns="0" tIns="0" bIns="0" anchor="ctr"/>
          <a:p>
            <a:pPr algn="ctr"/>
            <a:r>
              <a:rPr b="0" lang="en-GB" sz="2800" spc="-1" strike="noStrike">
                <a:solidFill>
                  <a:srgbClr val="ff950e"/>
                </a:solidFill>
                <a:latin typeface="Source Sans Pro"/>
              </a:rPr>
              <a:t>10: Provide numerous comments in software resources that define context</a:t>
            </a:r>
            <a:endParaRPr b="0" lang="en-GB" sz="2800" spc="-1" strike="noStrike">
              <a:solidFill>
                <a:srgbClr val="ff950e"/>
              </a:solidFill>
              <a:latin typeface="Source Sans Pro"/>
            </a:endParaRPr>
          </a:p>
        </p:txBody>
      </p:sp>
      <p:sp>
        <p:nvSpPr>
          <p:cNvPr id="361" name="TextShape 2"/>
          <p:cNvSpPr txBox="1"/>
          <p:nvPr/>
        </p:nvSpPr>
        <p:spPr>
          <a:xfrm>
            <a:off x="457200" y="1203480"/>
            <a:ext cx="8046360" cy="2982960"/>
          </a:xfrm>
          <a:prstGeom prst="rect">
            <a:avLst/>
          </a:prstGeom>
          <a:noFill/>
          <a:ln w="9360">
            <a:noFill/>
          </a:ln>
        </p:spPr>
        <p:txBody>
          <a:bodyPr lIns="0" rIns="0" tIns="0" bIns="0"/>
          <a:p>
            <a:r>
              <a:rPr b="0" lang="en-GB" sz="2600" spc="-1" strike="noStrike">
                <a:solidFill>
                  <a:srgbClr val="ffffff"/>
                </a:solidFill>
                <a:latin typeface="Source Sans Pro"/>
              </a:rPr>
              <a:t>Knowing the context and use of certain strings will help translators choose the right translation from the beginning. </a:t>
            </a:r>
            <a:endParaRPr b="0" lang="en-GB" sz="2600" spc="-1" strike="noStrike">
              <a:solidFill>
                <a:srgbClr val="ffffff"/>
              </a:solidFill>
              <a:latin typeface="Source Sans Pro"/>
            </a:endParaRPr>
          </a:p>
          <a:p>
            <a:r>
              <a:rPr b="0" lang="en-GB" sz="2600" spc="-1" strike="noStrike">
                <a:solidFill>
                  <a:srgbClr val="ffffff"/>
                </a:solidFill>
                <a:latin typeface="Source Sans Pro"/>
              </a:rPr>
              <a:t>Most translation tools will allow translators to see these comments as they translate the strings.</a:t>
            </a:r>
            <a:endParaRPr b="0" lang="en-GB" sz="2600" spc="-1" strike="noStrike">
              <a:solidFill>
                <a:srgbClr val="ffffff"/>
              </a:solidFill>
              <a:latin typeface="Source Sans Pro"/>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457200" y="204120"/>
            <a:ext cx="8229240" cy="858240"/>
          </a:xfrm>
          <a:prstGeom prst="rect">
            <a:avLst/>
          </a:prstGeom>
          <a:noFill/>
          <a:ln w="9360">
            <a:noFill/>
          </a:ln>
        </p:spPr>
        <p:txBody>
          <a:bodyPr lIns="0" rIns="0" tIns="0" bIns="0" anchor="ctr"/>
          <a:p>
            <a:pPr algn="ctr"/>
            <a:r>
              <a:rPr b="0" lang="en-GB" sz="2800" spc="-1" strike="noStrike">
                <a:solidFill>
                  <a:srgbClr val="ff950e"/>
                </a:solidFill>
                <a:latin typeface="Source Sans Pro"/>
              </a:rPr>
              <a:t>11: Perform localization of Help and software (GUI) at the same time</a:t>
            </a:r>
            <a:endParaRPr b="0" lang="en-GB" sz="2800" spc="-1" strike="noStrike">
              <a:solidFill>
                <a:srgbClr val="ff950e"/>
              </a:solidFill>
              <a:latin typeface="Source Sans Pro"/>
            </a:endParaRPr>
          </a:p>
        </p:txBody>
      </p:sp>
      <p:sp>
        <p:nvSpPr>
          <p:cNvPr id="363" name="TextShape 2"/>
          <p:cNvSpPr txBox="1"/>
          <p:nvPr/>
        </p:nvSpPr>
        <p:spPr>
          <a:xfrm>
            <a:off x="457200" y="1455480"/>
            <a:ext cx="8046360" cy="2982960"/>
          </a:xfrm>
          <a:prstGeom prst="rect">
            <a:avLst/>
          </a:prstGeom>
          <a:noFill/>
          <a:ln w="9360">
            <a:noFill/>
          </a:ln>
        </p:spPr>
        <p:txBody>
          <a:bodyPr lIns="0" rIns="0" tIns="0" bIns="0"/>
          <a:p>
            <a:r>
              <a:rPr b="0" lang="en-GB" sz="2400" spc="-1" strike="noStrike">
                <a:solidFill>
                  <a:srgbClr val="ffffff"/>
                </a:solidFill>
                <a:latin typeface="Source Sans Pro"/>
              </a:rPr>
              <a:t>Users around the world will notice when context-sensitive help tells them to click on a button that is worded differently in the software itself. </a:t>
            </a:r>
            <a:endParaRPr b="0" lang="en-GB" sz="2400" spc="-1" strike="noStrike">
              <a:solidFill>
                <a:srgbClr val="ffffff"/>
              </a:solidFill>
              <a:latin typeface="Source Sans Pro"/>
            </a:endParaRPr>
          </a:p>
          <a:p>
            <a:r>
              <a:rPr b="0" lang="en-GB" sz="2400" spc="-1" strike="noStrike">
                <a:solidFill>
                  <a:srgbClr val="ffffff"/>
                </a:solidFill>
                <a:latin typeface="Source Sans Pro"/>
              </a:rPr>
              <a:t>Handle both your software and Help/User's Guide at the same time to ensure consistency between your software and help documentation.</a:t>
            </a:r>
            <a:endParaRPr b="0" lang="en-GB" sz="2400" spc="-1" strike="noStrike">
              <a:solidFill>
                <a:srgbClr val="ffffff"/>
              </a:solidFill>
              <a:latin typeface="Source Sans Pro"/>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Units</a:t>
            </a:r>
            <a:endParaRPr b="0" lang="en-GB" sz="4400" spc="-1" strike="noStrike">
              <a:solidFill>
                <a:srgbClr val="ff950e"/>
              </a:solidFill>
              <a:latin typeface="Source Sans Pro"/>
            </a:endParaRPr>
          </a:p>
        </p:txBody>
      </p:sp>
      <p:sp>
        <p:nvSpPr>
          <p:cNvPr id="287"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While many users have a rough idea of the conversions between Metric and Imperial measurements, it is much easier for them to relate to the information if it is in the system they are accustomed to.</a:t>
            </a:r>
            <a:endParaRPr b="0" lang="en-GB" sz="3200" spc="-1" strike="noStrike">
              <a:solidFill>
                <a:srgbClr val="ffffff"/>
              </a:solidFill>
              <a:latin typeface="Source Sans Pro"/>
            </a:endParaRPr>
          </a:p>
        </p:txBody>
      </p:sp>
      <p:pic>
        <p:nvPicPr>
          <p:cNvPr id="288" name="" descr=""/>
          <p:cNvPicPr/>
          <p:nvPr/>
        </p:nvPicPr>
        <p:blipFill>
          <a:blip r:embed="rId1"/>
          <a:stretch/>
        </p:blipFill>
        <p:spPr>
          <a:xfrm>
            <a:off x="7316640" y="3672000"/>
            <a:ext cx="1395360" cy="139536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720000" y="2088000"/>
            <a:ext cx="9072000" cy="1102680"/>
          </a:xfrm>
          <a:prstGeom prst="rect">
            <a:avLst/>
          </a:prstGeom>
          <a:noFill/>
          <a:ln w="9360">
            <a:noFill/>
          </a:ln>
        </p:spPr>
        <p:txBody>
          <a:bodyPr/>
          <a:p>
            <a:r>
              <a:rPr b="0" lang="en-GB" sz="4400" spc="-1" strike="noStrike">
                <a:latin typeface="Source Sans Pro"/>
              </a:rPr>
              <a:t>Implementing the </a:t>
            </a:r>
            <a:br/>
            <a:r>
              <a:rPr b="0" lang="en-GB" sz="4400" spc="-1" strike="noStrike">
                <a:latin typeface="Source Sans Pro"/>
              </a:rPr>
              <a:t>	</a:t>
            </a:r>
            <a:r>
              <a:rPr b="0" lang="en-GB" sz="4400" spc="-1" strike="noStrike">
                <a:latin typeface="Source Sans Pro"/>
              </a:rPr>
              <a:t>Agile Process</a:t>
            </a:r>
            <a:endParaRPr b="0" lang="en-GB" sz="4400" spc="-1" strike="noStrike">
              <a:latin typeface="Source Sans Pro"/>
            </a:endParaRPr>
          </a:p>
        </p:txBody>
      </p:sp>
    </p:spTree>
  </p:cSld>
  <p:timing>
    <p:tnLst>
      <p:par>
        <p:cTn id="95" dur="indefinite" restart="never" nodeType="tmRoot">
          <p:childTnLst>
            <p:seq>
              <p:cTn id="96" nodeType="mainSeq">
                <p:childTnLst>
                  <p:par>
                    <p:cTn id="97" fill="freeze">
                      <p:stCondLst>
                        <p:cond delay="indefinite"/>
                      </p:stCondLst>
                      <p:childTnLst>
                        <p:par>
                          <p:cTn id="98" fill="freeze">
                            <p:stCondLst>
                              <p:cond delay="0"/>
                            </p:stCondLst>
                            <p:childTnLst>
                              <p:par>
                                <p:cTn id="99" nodeType="clickEffect" fill="hold" presetClass="entr" presetSubtype="0">
                                  <p:stCondLst>
                                    <p:cond delay="0"/>
                                  </p:stCondLst>
                                  <p:childTnLst>
                                    <p:set>
                                      <p:cBhvr>
                                        <p:cTn id="100"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457200" y="360000"/>
            <a:ext cx="8046360" cy="4536000"/>
          </a:xfrm>
          <a:prstGeom prst="rect">
            <a:avLst/>
          </a:prstGeom>
          <a:noFill/>
          <a:ln w="9360">
            <a:noFill/>
          </a:ln>
        </p:spPr>
        <p:txBody>
          <a:bodyPr lIns="0" rIns="0" tIns="0" bIns="0"/>
          <a:p>
            <a:r>
              <a:rPr b="0" lang="en-GB" sz="3200" spc="-1" strike="noStrike">
                <a:solidFill>
                  <a:srgbClr val="ffffff"/>
                </a:solidFill>
                <a:latin typeface="Source Sans Pro"/>
              </a:rPr>
              <a:t>As was previously mentioned, implementing globalization from the beginning will often not be a top priority of a developer who is following the Agile Development Process.</a:t>
            </a:r>
            <a:endParaRPr b="0" lang="en-GB" sz="3200" spc="-1" strike="noStrike">
              <a:solidFill>
                <a:srgbClr val="ffffff"/>
              </a:solidFill>
              <a:latin typeface="Source Sans Pro"/>
            </a:endParaRPr>
          </a:p>
          <a:p>
            <a:r>
              <a:rPr b="0" lang="en-GB" sz="3200" spc="-1" strike="noStrike">
                <a:solidFill>
                  <a:srgbClr val="ffffff"/>
                </a:solidFill>
                <a:latin typeface="Source Sans Pro"/>
              </a:rPr>
              <a:t>Following are the steps to implement globalization using Agile.</a:t>
            </a:r>
            <a:endParaRPr b="0" lang="en-GB" sz="3200" spc="-1" strike="noStrike">
              <a:solidFill>
                <a:srgbClr val="ffffff"/>
              </a:solidFill>
              <a:latin typeface="Source Sans Pro"/>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57200" y="159120"/>
            <a:ext cx="8229240" cy="948600"/>
          </a:xfrm>
          <a:prstGeom prst="rect">
            <a:avLst/>
          </a:prstGeom>
          <a:noFill/>
          <a:ln w="9360">
            <a:noFill/>
          </a:ln>
        </p:spPr>
        <p:txBody>
          <a:bodyPr lIns="0" rIns="0" tIns="0" bIns="0" anchor="ctr"/>
          <a:p>
            <a:pPr algn="ctr"/>
            <a:r>
              <a:rPr b="0" lang="en-GB" sz="3200" spc="-1" strike="noStrike">
                <a:solidFill>
                  <a:srgbClr val="ff950e"/>
                </a:solidFill>
                <a:latin typeface="Source Sans Pro"/>
              </a:rPr>
              <a:t>1: Prep for Translation / Locale File Creation</a:t>
            </a:r>
            <a:endParaRPr b="0" lang="en-GB" sz="3200" spc="-1" strike="noStrike">
              <a:solidFill>
                <a:srgbClr val="ff950e"/>
              </a:solidFill>
              <a:latin typeface="Source Sans Pro"/>
            </a:endParaRPr>
          </a:p>
        </p:txBody>
      </p:sp>
      <p:sp>
        <p:nvSpPr>
          <p:cNvPr id="367"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The first step is to ensure that the software is ready for translation.</a:t>
            </a:r>
            <a:endParaRPr b="0" lang="en-GB" sz="3200" spc="-1" strike="noStrike">
              <a:solidFill>
                <a:srgbClr val="ffffff"/>
              </a:solidFill>
              <a:latin typeface="Source Sans Pro"/>
            </a:endParaRPr>
          </a:p>
          <a:p>
            <a:r>
              <a:rPr b="0" lang="en-GB" sz="3200" spc="-1" strike="noStrike">
                <a:solidFill>
                  <a:srgbClr val="ffffff"/>
                </a:solidFill>
                <a:latin typeface="Source Sans Pro"/>
              </a:rPr>
              <a:t>This entails verifying that all elements of the Help/UI are dynamically pulling from a resource file and not hard coded.</a:t>
            </a:r>
            <a:endParaRPr b="0" lang="en-GB" sz="3200" spc="-1" strike="noStrike">
              <a:solidFill>
                <a:srgbClr val="ffffff"/>
              </a:solidFill>
              <a:latin typeface="Source Sans Pro"/>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457200" y="159120"/>
            <a:ext cx="8229240" cy="948600"/>
          </a:xfrm>
          <a:prstGeom prst="rect">
            <a:avLst/>
          </a:prstGeom>
          <a:noFill/>
          <a:ln w="9360">
            <a:noFill/>
          </a:ln>
        </p:spPr>
        <p:txBody>
          <a:bodyPr lIns="0" rIns="0" tIns="0" bIns="0" anchor="ctr"/>
          <a:p>
            <a:pPr algn="ctr"/>
            <a:r>
              <a:rPr b="0" lang="en-GB" sz="3200" spc="-1" strike="noStrike">
                <a:solidFill>
                  <a:srgbClr val="ff950e"/>
                </a:solidFill>
                <a:latin typeface="Source Sans Pro"/>
              </a:rPr>
              <a:t>2: Extracting a Copy for Translation / Locale File Creation</a:t>
            </a:r>
            <a:endParaRPr b="0" lang="en-GB" sz="3200" spc="-1" strike="noStrike">
              <a:solidFill>
                <a:srgbClr val="ff950e"/>
              </a:solidFill>
              <a:latin typeface="Source Sans Pro"/>
            </a:endParaRPr>
          </a:p>
        </p:txBody>
      </p:sp>
      <p:sp>
        <p:nvSpPr>
          <p:cNvPr id="369" name="TextShape 2"/>
          <p:cNvSpPr txBox="1"/>
          <p:nvPr/>
        </p:nvSpPr>
        <p:spPr>
          <a:xfrm>
            <a:off x="457200" y="1203480"/>
            <a:ext cx="8046360" cy="2982960"/>
          </a:xfrm>
          <a:prstGeom prst="rect">
            <a:avLst/>
          </a:prstGeom>
          <a:noFill/>
          <a:ln w="9360">
            <a:noFill/>
          </a:ln>
        </p:spPr>
        <p:txBody>
          <a:bodyPr lIns="0" rIns="0" tIns="0" bIns="0"/>
          <a:p>
            <a:r>
              <a:rPr b="0" lang="en-GB" sz="3200" spc="-1" strike="noStrike">
                <a:solidFill>
                  <a:srgbClr val="ffffff"/>
                </a:solidFill>
                <a:latin typeface="Source Sans Pro"/>
              </a:rPr>
              <a:t>Next a version of the software must be created that is based off of a configuration file instead of the resource files.</a:t>
            </a:r>
            <a:endParaRPr b="0" lang="en-GB" sz="3200" spc="-1" strike="noStrike">
              <a:solidFill>
                <a:srgbClr val="ffffff"/>
              </a:solidFill>
              <a:latin typeface="Source Sans Pro"/>
            </a:endParaRPr>
          </a:p>
          <a:p>
            <a:r>
              <a:rPr b="0" lang="en-GB" sz="3200" spc="-1" strike="noStrike">
                <a:solidFill>
                  <a:srgbClr val="ffffff"/>
                </a:solidFill>
                <a:latin typeface="Source Sans Pro"/>
              </a:rPr>
              <a:t>This allows the translator to make changes and ensure they are properly reflected.</a:t>
            </a:r>
            <a:endParaRPr b="0" lang="en-GB" sz="3200" spc="-1" strike="noStrike">
              <a:solidFill>
                <a:srgbClr val="ffffff"/>
              </a:solidFill>
              <a:latin typeface="Source Sans Pro"/>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3: Briefing Of Translators / Styleguide</a:t>
            </a:r>
            <a:endParaRPr b="0" lang="en-GB" sz="3200" spc="-1" strike="noStrike">
              <a:solidFill>
                <a:srgbClr val="ff950e"/>
              </a:solidFill>
              <a:latin typeface="Source Sans Pro"/>
            </a:endParaRPr>
          </a:p>
        </p:txBody>
      </p:sp>
      <p:sp>
        <p:nvSpPr>
          <p:cNvPr id="371"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The selected translators should be taught how to properly use the configuration files.</a:t>
            </a:r>
            <a:endParaRPr b="0" lang="en-GB" sz="2800" spc="-1" strike="noStrike">
              <a:solidFill>
                <a:srgbClr val="ffffff"/>
              </a:solidFill>
              <a:latin typeface="Source Sans Pro"/>
            </a:endParaRPr>
          </a:p>
          <a:p>
            <a:r>
              <a:rPr b="0" lang="en-GB" sz="2800" spc="-1" strike="noStrike">
                <a:solidFill>
                  <a:srgbClr val="ffffff"/>
                </a:solidFill>
                <a:latin typeface="Source Sans Pro"/>
              </a:rPr>
              <a:t>This will allow them to make changes without your help.</a:t>
            </a:r>
            <a:endParaRPr b="0" lang="en-GB" sz="2800" spc="-1" strike="noStrike">
              <a:solidFill>
                <a:srgbClr val="ffffff"/>
              </a:solidFill>
              <a:latin typeface="Source Sans Pro"/>
            </a:endParaRPr>
          </a:p>
          <a:p>
            <a:r>
              <a:rPr b="0" lang="en-GB" sz="2800" spc="-1" strike="noStrike">
                <a:solidFill>
                  <a:srgbClr val="ffffff"/>
                </a:solidFill>
                <a:latin typeface="Source Sans Pro"/>
              </a:rPr>
              <a:t>A style guide is tremendously helpful in situations with more than one translator. It will allow for continuity and uniformity across the UI.</a:t>
            </a:r>
            <a:endParaRPr b="0" lang="en-GB" sz="2800" spc="-1" strike="noStrike">
              <a:solidFill>
                <a:srgbClr val="ffffff"/>
              </a:solidFill>
              <a:latin typeface="Source Sans Pro"/>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4: Review</a:t>
            </a:r>
            <a:endParaRPr b="0" lang="en-GB" sz="3200" spc="-1" strike="noStrike">
              <a:solidFill>
                <a:srgbClr val="ff950e"/>
              </a:solidFill>
              <a:latin typeface="Source Sans Pro"/>
            </a:endParaRPr>
          </a:p>
        </p:txBody>
      </p:sp>
      <p:sp>
        <p:nvSpPr>
          <p:cNvPr id="373"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It can sometimes be difficult to evaluate the exact accuracy of a translation (Conveying correct meaning/feeling and not just correct words).</a:t>
            </a:r>
            <a:endParaRPr b="0" lang="en-GB" sz="2800" spc="-1" strike="noStrike">
              <a:solidFill>
                <a:srgbClr val="ffffff"/>
              </a:solidFill>
              <a:latin typeface="Source Sans Pro"/>
            </a:endParaRPr>
          </a:p>
          <a:p>
            <a:r>
              <a:rPr b="0" lang="en-GB" sz="2800" spc="-1" strike="noStrike">
                <a:solidFill>
                  <a:srgbClr val="ffffff"/>
                </a:solidFill>
                <a:latin typeface="Source Sans Pro"/>
              </a:rPr>
              <a:t>It is still critical that the translations be verified and proofread by the original translator, as well as a different person.</a:t>
            </a:r>
            <a:endParaRPr b="0" lang="en-GB" sz="2800" spc="-1" strike="noStrike">
              <a:solidFill>
                <a:srgbClr val="ffffff"/>
              </a:solidFill>
              <a:latin typeface="Source Sans Pro"/>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5: Integration Of Translation Files</a:t>
            </a:r>
            <a:endParaRPr b="0" lang="en-GB" sz="3200" spc="-1" strike="noStrike">
              <a:solidFill>
                <a:srgbClr val="ff950e"/>
              </a:solidFill>
              <a:latin typeface="Source Sans Pro"/>
            </a:endParaRPr>
          </a:p>
        </p:txBody>
      </p:sp>
      <p:sp>
        <p:nvSpPr>
          <p:cNvPr id="375" name="TextShape 2"/>
          <p:cNvSpPr txBox="1"/>
          <p:nvPr/>
        </p:nvSpPr>
        <p:spPr>
          <a:xfrm>
            <a:off x="457200" y="1203480"/>
            <a:ext cx="8046360" cy="2982960"/>
          </a:xfrm>
          <a:prstGeom prst="rect">
            <a:avLst/>
          </a:prstGeom>
          <a:noFill/>
          <a:ln w="9360">
            <a:noFill/>
          </a:ln>
        </p:spPr>
        <p:txBody>
          <a:bodyPr lIns="0" rIns="0" tIns="0" bIns="0"/>
          <a:p>
            <a:r>
              <a:rPr b="0" lang="en-GB" sz="2800" spc="-1" strike="noStrike">
                <a:solidFill>
                  <a:srgbClr val="ffffff"/>
                </a:solidFill>
                <a:latin typeface="Source Sans Pro"/>
              </a:rPr>
              <a:t>After a configuration file has been successfully created it must be converted into a resource file that can be used with the original version of the software.</a:t>
            </a:r>
            <a:endParaRPr b="0" lang="en-GB" sz="2800" spc="-1" strike="noStrike">
              <a:solidFill>
                <a:srgbClr val="ffffff"/>
              </a:solidFill>
              <a:latin typeface="Source Sans Pro"/>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6: Testing</a:t>
            </a:r>
            <a:endParaRPr b="0" lang="en-GB" sz="3200" spc="-1" strike="noStrike">
              <a:solidFill>
                <a:srgbClr val="ff950e"/>
              </a:solidFill>
              <a:latin typeface="Source Sans Pro"/>
            </a:endParaRPr>
          </a:p>
        </p:txBody>
      </p:sp>
      <p:sp>
        <p:nvSpPr>
          <p:cNvPr id="377" name="TextShape 2"/>
          <p:cNvSpPr txBox="1"/>
          <p:nvPr/>
        </p:nvSpPr>
        <p:spPr>
          <a:xfrm>
            <a:off x="457200" y="1203480"/>
            <a:ext cx="8046360" cy="2982960"/>
          </a:xfrm>
          <a:prstGeom prst="rect">
            <a:avLst/>
          </a:prstGeom>
          <a:noFill/>
          <a:ln w="9360">
            <a:noFill/>
          </a:ln>
        </p:spPr>
        <p:txBody>
          <a:bodyPr lIns="0" rIns="0" tIns="0" bIns="0"/>
          <a:p>
            <a:r>
              <a:rPr b="0" lang="en-GB" sz="2400" spc="-1" strike="noStrike">
                <a:solidFill>
                  <a:srgbClr val="ffffff"/>
                </a:solidFill>
                <a:latin typeface="Source Sans Pro"/>
              </a:rPr>
              <a:t>Apart from testing functionality has been preserved, it is important to verify that the new translation has been correctly applied.</a:t>
            </a:r>
            <a:endParaRPr b="0" lang="en-GB" sz="2400" spc="-1" strike="noStrike">
              <a:solidFill>
                <a:srgbClr val="ffffff"/>
              </a:solidFill>
              <a:latin typeface="Source Sans Pro"/>
            </a:endParaRPr>
          </a:p>
          <a:p>
            <a:r>
              <a:rPr b="0" lang="en-GB" sz="2400" spc="-1" strike="noStrike">
                <a:solidFill>
                  <a:srgbClr val="ffffff"/>
                </a:solidFill>
                <a:latin typeface="Source Sans Pro"/>
              </a:rPr>
              <a:t>It is important the software be tested by someone who uses the target locale to ensure ease and accuracy.</a:t>
            </a:r>
            <a:endParaRPr b="0" lang="en-GB" sz="2400" spc="-1" strike="noStrike">
              <a:solidFill>
                <a:srgbClr val="ffffff"/>
              </a:solidFill>
              <a:latin typeface="Source Sans Pro"/>
            </a:endParaRPr>
          </a:p>
          <a:p>
            <a:r>
              <a:rPr b="0" lang="en-GB" sz="2400" spc="-1" strike="noStrike">
                <a:solidFill>
                  <a:srgbClr val="ffffff"/>
                </a:solidFill>
                <a:latin typeface="Source Sans Pro"/>
              </a:rPr>
              <a:t>It can be helpful to have someone who does not speak the language test the software in the given locale to ensure that functionality is identical.</a:t>
            </a:r>
            <a:endParaRPr b="0" lang="en-GB" sz="2400" spc="-1" strike="noStrike">
              <a:solidFill>
                <a:srgbClr val="ffffff"/>
              </a:solidFill>
              <a:latin typeface="Source Sans Pro"/>
            </a:endParaRPr>
          </a:p>
        </p:txBody>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6: Testing </a:t>
            </a:r>
            <a:r>
              <a:rPr b="0" lang="en-GB" sz="2400" spc="-1" strike="noStrike">
                <a:solidFill>
                  <a:srgbClr val="ff950e"/>
                </a:solidFill>
                <a:latin typeface="Source Sans Pro"/>
              </a:rPr>
              <a:t>(cont.)</a:t>
            </a:r>
            <a:endParaRPr b="0" lang="en-GB" sz="2400" spc="-1" strike="noStrike">
              <a:solidFill>
                <a:srgbClr val="ff950e"/>
              </a:solidFill>
              <a:latin typeface="Source Sans Pro"/>
            </a:endParaRPr>
          </a:p>
        </p:txBody>
      </p:sp>
      <p:sp>
        <p:nvSpPr>
          <p:cNvPr id="379" name="TextShape 2"/>
          <p:cNvSpPr txBox="1"/>
          <p:nvPr/>
        </p:nvSpPr>
        <p:spPr>
          <a:xfrm>
            <a:off x="457200" y="1203480"/>
            <a:ext cx="8046360" cy="2982960"/>
          </a:xfrm>
          <a:prstGeom prst="rect">
            <a:avLst/>
          </a:prstGeom>
          <a:noFill/>
          <a:ln w="9360">
            <a:noFill/>
          </a:ln>
        </p:spPr>
        <p:txBody>
          <a:bodyPr lIns="0" rIns="0" tIns="0" bIns="0"/>
          <a:p>
            <a:r>
              <a:rPr b="0" lang="en-GB" sz="2400" spc="-1" strike="noStrike">
                <a:solidFill>
                  <a:srgbClr val="ffffff"/>
                </a:solidFill>
                <a:latin typeface="Source Sans Pro"/>
              </a:rPr>
              <a:t>Another key aspect of testing is ensuring it is easy for users not of the default locale to switch to their desired local.</a:t>
            </a:r>
            <a:endParaRPr b="0" lang="en-GB" sz="2400" spc="-1" strike="noStrike">
              <a:solidFill>
                <a:srgbClr val="ffffff"/>
              </a:solidFill>
              <a:latin typeface="Source Sans Pro"/>
            </a:endParaRPr>
          </a:p>
          <a:p>
            <a:r>
              <a:rPr b="0" lang="en-GB" sz="2400" spc="-1" strike="noStrike">
                <a:solidFill>
                  <a:srgbClr val="ffffff"/>
                </a:solidFill>
                <a:latin typeface="Source Sans Pro"/>
              </a:rPr>
              <a:t>Apart from finding the setting and correctly identifying the one they wish to switch to, it should also be a smoothe transition between them.</a:t>
            </a:r>
            <a:endParaRPr b="0" lang="en-GB" sz="2400" spc="-1" strike="noStrike">
              <a:solidFill>
                <a:srgbClr val="ffffff"/>
              </a:solidFill>
              <a:latin typeface="Source Sans Pro"/>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457200" y="204120"/>
            <a:ext cx="8229240" cy="858240"/>
          </a:xfrm>
          <a:prstGeom prst="rect">
            <a:avLst/>
          </a:prstGeom>
          <a:noFill/>
          <a:ln w="9360">
            <a:noFill/>
          </a:ln>
        </p:spPr>
        <p:txBody>
          <a:bodyPr lIns="0" rIns="0" tIns="0" bIns="0" anchor="ctr"/>
          <a:p>
            <a:pPr algn="ctr"/>
            <a:r>
              <a:rPr b="0" lang="en-GB" sz="3200" spc="-1" strike="noStrike">
                <a:solidFill>
                  <a:srgbClr val="ff950e"/>
                </a:solidFill>
                <a:latin typeface="Source Sans Pro"/>
              </a:rPr>
              <a:t>7: Delivery</a:t>
            </a:r>
            <a:endParaRPr b="0" lang="en-GB" sz="3200" spc="-1" strike="noStrike">
              <a:solidFill>
                <a:srgbClr val="ff950e"/>
              </a:solidFill>
              <a:latin typeface="Source Sans Pro"/>
            </a:endParaRPr>
          </a:p>
        </p:txBody>
      </p:sp>
      <p:sp>
        <p:nvSpPr>
          <p:cNvPr id="381" name="TextShape 2"/>
          <p:cNvSpPr txBox="1"/>
          <p:nvPr/>
        </p:nvSpPr>
        <p:spPr>
          <a:xfrm>
            <a:off x="457200" y="1203480"/>
            <a:ext cx="8046360" cy="2982960"/>
          </a:xfrm>
          <a:prstGeom prst="rect">
            <a:avLst/>
          </a:prstGeom>
          <a:noFill/>
          <a:ln w="9360">
            <a:noFill/>
          </a:ln>
        </p:spPr>
        <p:txBody>
          <a:bodyPr lIns="0" rIns="0" tIns="0" bIns="0"/>
          <a:p>
            <a:r>
              <a:rPr b="0" lang="en-GB" sz="2400" spc="-1" strike="noStrike">
                <a:solidFill>
                  <a:srgbClr val="ffffff"/>
                </a:solidFill>
                <a:latin typeface="Source Sans Pro"/>
              </a:rPr>
              <a:t>Make the software available to people from all </a:t>
            </a:r>
            <a:r>
              <a:rPr b="0" lang="en-GB" sz="2400" spc="-1" strike="noStrike">
                <a:solidFill>
                  <a:srgbClr val="ffffff"/>
                </a:solidFill>
                <a:latin typeface="Source Sans Pro"/>
              </a:rPr>
              <a:t>locales you care to receive feedback from.</a:t>
            </a:r>
            <a:endParaRPr b="0" lang="en-GB" sz="2400" spc="-1" strike="noStrike">
              <a:solidFill>
                <a:srgbClr val="ffffff"/>
              </a:solidFill>
              <a:latin typeface="Source Sans Pro"/>
            </a:endParaRPr>
          </a:p>
          <a:p>
            <a:r>
              <a:rPr b="0" lang="en-GB" sz="2400" spc="-1" strike="noStrike">
                <a:solidFill>
                  <a:srgbClr val="ffffff"/>
                </a:solidFill>
                <a:latin typeface="Source Sans Pro"/>
              </a:rPr>
              <a:t>It can be tempting to to a minimal release only to </a:t>
            </a:r>
            <a:r>
              <a:rPr b="0" lang="en-GB" sz="2400" spc="-1" strike="noStrike">
                <a:solidFill>
                  <a:srgbClr val="ffffff"/>
                </a:solidFill>
                <a:latin typeface="Source Sans Pro"/>
              </a:rPr>
              <a:t>an english demographic. This will however prevent </a:t>
            </a:r>
            <a:r>
              <a:rPr b="0" lang="en-GB" sz="2400" spc="-1" strike="noStrike">
                <a:solidFill>
                  <a:srgbClr val="ffffff"/>
                </a:solidFill>
                <a:latin typeface="Source Sans Pro"/>
              </a:rPr>
              <a:t>other user’s input being taken into account if any </a:t>
            </a:r>
            <a:r>
              <a:rPr b="0" lang="en-GB" sz="2400" spc="-1" strike="noStrike">
                <a:solidFill>
                  <a:srgbClr val="ffffff"/>
                </a:solidFill>
                <a:latin typeface="Source Sans Pro"/>
              </a:rPr>
              <a:t>changes must be made.</a:t>
            </a:r>
            <a:endParaRPr b="0" lang="en-GB" sz="2400" spc="-1" strike="noStrike">
              <a:solidFill>
                <a:srgbClr val="ffffff"/>
              </a:solidFill>
              <a:latin typeface="Source Sans Pro"/>
            </a:endParaRPr>
          </a:p>
          <a:p>
            <a:r>
              <a:rPr b="0" lang="en-GB" sz="2400" spc="-1" strike="noStrike">
                <a:solidFill>
                  <a:srgbClr val="ffffff"/>
                </a:solidFill>
                <a:latin typeface="Source Sans Pro"/>
              </a:rPr>
              <a:t>This can lead to further issues down the line if their </a:t>
            </a:r>
            <a:r>
              <a:rPr b="0" lang="en-GB" sz="2400" spc="-1" strike="noStrike">
                <a:solidFill>
                  <a:srgbClr val="ffffff"/>
                </a:solidFill>
                <a:latin typeface="Source Sans Pro"/>
              </a:rPr>
              <a:t>concerns are not dealt with promptly, as updates </a:t>
            </a:r>
            <a:r>
              <a:rPr b="0" lang="en-GB" sz="2400" spc="-1" strike="noStrike">
                <a:solidFill>
                  <a:srgbClr val="ffffff"/>
                </a:solidFill>
                <a:latin typeface="Source Sans Pro"/>
              </a:rPr>
              <a:t>may need to be rolled back for everyone.</a:t>
            </a:r>
            <a:endParaRPr b="0" lang="en-GB" sz="2400" spc="-1" strike="noStrike">
              <a:solidFill>
                <a:srgbClr val="ffffff"/>
              </a:solidFill>
              <a:latin typeface="Source Sans Pro"/>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Currency</a:t>
            </a:r>
            <a:endParaRPr b="0" lang="en-GB" sz="4400" spc="-1" strike="noStrike">
              <a:solidFill>
                <a:srgbClr val="ff950e"/>
              </a:solidFill>
              <a:latin typeface="Source Sans Pro"/>
            </a:endParaRPr>
          </a:p>
        </p:txBody>
      </p:sp>
      <p:sp>
        <p:nvSpPr>
          <p:cNvPr id="290" name="TextShape 2"/>
          <p:cNvSpPr txBox="1"/>
          <p:nvPr/>
        </p:nvSpPr>
        <p:spPr>
          <a:xfrm>
            <a:off x="457200" y="1059480"/>
            <a:ext cx="8046360" cy="2982960"/>
          </a:xfrm>
          <a:prstGeom prst="rect">
            <a:avLst/>
          </a:prstGeom>
          <a:noFill/>
          <a:ln w="9360">
            <a:noFill/>
          </a:ln>
        </p:spPr>
        <p:txBody>
          <a:bodyPr lIns="0" rIns="0" tIns="0" bIns="0"/>
          <a:p>
            <a:r>
              <a:rPr b="0" lang="en-GB" sz="3200" spc="-1" strike="noStrike">
                <a:solidFill>
                  <a:srgbClr val="ffffff"/>
                </a:solidFill>
                <a:latin typeface="Source Sans Pro"/>
              </a:rPr>
              <a:t>Currency conversion values vary wildly not only depending on the currency, but even on the day or time of year. </a:t>
            </a:r>
            <a:endParaRPr b="0" lang="en-GB" sz="3200" spc="-1" strike="noStrike">
              <a:solidFill>
                <a:srgbClr val="ffffff"/>
              </a:solidFill>
              <a:latin typeface="Source Sans Pro"/>
            </a:endParaRPr>
          </a:p>
          <a:p>
            <a:r>
              <a:rPr b="0" lang="en-GB" sz="3200" spc="-1" strike="noStrike">
                <a:solidFill>
                  <a:srgbClr val="ffffff"/>
                </a:solidFill>
                <a:latin typeface="Source Sans Pro"/>
              </a:rPr>
              <a:t>Properly configuring currency values is critial for any software that hopes to be international.</a:t>
            </a:r>
            <a:endParaRPr b="0" lang="en-GB" sz="3200" spc="-1" strike="noStrike">
              <a:solidFill>
                <a:srgbClr val="ffffff"/>
              </a:solidFill>
              <a:latin typeface="Source Sans Pro"/>
            </a:endParaRPr>
          </a:p>
        </p:txBody>
      </p:sp>
      <p:pic>
        <p:nvPicPr>
          <p:cNvPr id="291" name="" descr=""/>
          <p:cNvPicPr/>
          <p:nvPr/>
        </p:nvPicPr>
        <p:blipFill>
          <a:blip r:embed="rId1"/>
          <a:stretch/>
        </p:blipFill>
        <p:spPr>
          <a:xfrm>
            <a:off x="144000" y="4339080"/>
            <a:ext cx="2952000" cy="641160"/>
          </a:xfrm>
          <a:prstGeom prst="rect">
            <a:avLst/>
          </a:prstGeom>
          <a:ln>
            <a:noFill/>
          </a:ln>
        </p:spPr>
      </p:pic>
      <p:pic>
        <p:nvPicPr>
          <p:cNvPr id="292" name="" descr=""/>
          <p:cNvPicPr/>
          <p:nvPr/>
        </p:nvPicPr>
        <p:blipFill>
          <a:blip r:embed="rId2"/>
          <a:stretch/>
        </p:blipFill>
        <p:spPr>
          <a:xfrm>
            <a:off x="3384000" y="4347720"/>
            <a:ext cx="2808000" cy="620280"/>
          </a:xfrm>
          <a:prstGeom prst="rect">
            <a:avLst/>
          </a:prstGeom>
          <a:ln>
            <a:noFill/>
          </a:ln>
        </p:spPr>
      </p:pic>
      <p:pic>
        <p:nvPicPr>
          <p:cNvPr id="293" name="" descr=""/>
          <p:cNvPicPr/>
          <p:nvPr/>
        </p:nvPicPr>
        <p:blipFill>
          <a:blip r:embed="rId3"/>
          <a:stretch/>
        </p:blipFill>
        <p:spPr>
          <a:xfrm>
            <a:off x="6408000" y="4354560"/>
            <a:ext cx="2700000" cy="5878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438120" y="2485800"/>
            <a:ext cx="7772400" cy="1102680"/>
          </a:xfrm>
          <a:prstGeom prst="rect">
            <a:avLst/>
          </a:prstGeom>
          <a:noFill/>
          <a:ln w="9360">
            <a:noFill/>
          </a:ln>
        </p:spPr>
        <p:txBody>
          <a:bodyPr lIns="0" rIns="0" tIns="0" bIns="0" anchor="ctr"/>
          <a:p>
            <a:r>
              <a:rPr b="0" lang="en-GB" sz="4400" spc="-1" strike="noStrike">
                <a:solidFill>
                  <a:srgbClr val="ff950e"/>
                </a:solidFill>
                <a:latin typeface="Source Sans Pro"/>
              </a:rPr>
              <a:t>Conclusion and Questions</a:t>
            </a:r>
            <a:endParaRPr b="0" lang="en-GB" sz="4400" spc="-1" strike="noStrike">
              <a:solidFill>
                <a:srgbClr val="ff950e"/>
              </a:solidFill>
              <a:latin typeface="Source Sans Pro"/>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Formatting</a:t>
            </a:r>
            <a:endParaRPr b="0" lang="en-GB" sz="4400" spc="-1" strike="noStrike">
              <a:solidFill>
                <a:srgbClr val="ff950e"/>
              </a:solidFill>
              <a:latin typeface="Source Sans Pro"/>
            </a:endParaRPr>
          </a:p>
        </p:txBody>
      </p:sp>
      <p:sp>
        <p:nvSpPr>
          <p:cNvPr id="295" name="TextShape 2"/>
          <p:cNvSpPr txBox="1"/>
          <p:nvPr/>
        </p:nvSpPr>
        <p:spPr>
          <a:xfrm>
            <a:off x="5904000" y="1563480"/>
            <a:ext cx="3168000" cy="2982960"/>
          </a:xfrm>
          <a:prstGeom prst="rect">
            <a:avLst/>
          </a:prstGeom>
          <a:noFill/>
          <a:ln w="9360">
            <a:noFill/>
          </a:ln>
        </p:spPr>
        <p:txBody>
          <a:bodyPr lIns="0" rIns="0" tIns="0" bIns="0"/>
          <a:p>
            <a:r>
              <a:rPr b="0" lang="en-GB" sz="1400" spc="-1" strike="noStrike">
                <a:solidFill>
                  <a:srgbClr val="ffffff"/>
                </a:solidFill>
                <a:latin typeface="Source Sans Pro"/>
              </a:rPr>
              <a:t>Canadian - 4 294 967 295,000  </a:t>
            </a:r>
            <a:endParaRPr b="0" lang="en-GB" sz="1400" spc="-1" strike="noStrike">
              <a:solidFill>
                <a:srgbClr val="ffffff"/>
              </a:solidFill>
              <a:latin typeface="Source Sans Pro"/>
            </a:endParaRPr>
          </a:p>
          <a:p>
            <a:r>
              <a:rPr b="0" lang="en-GB" sz="1400" spc="-1" strike="noStrike">
                <a:solidFill>
                  <a:srgbClr val="ffffff"/>
                </a:solidFill>
                <a:latin typeface="Source Sans Pro"/>
              </a:rPr>
              <a:t>German - 4 294 967.295,000  </a:t>
            </a:r>
            <a:endParaRPr b="0" lang="en-GB" sz="1400" spc="-1" strike="noStrike">
              <a:solidFill>
                <a:srgbClr val="ffffff"/>
              </a:solidFill>
              <a:latin typeface="Source Sans Pro"/>
            </a:endParaRPr>
          </a:p>
          <a:p>
            <a:r>
              <a:rPr b="0" lang="en-GB" sz="1400" spc="-1" strike="noStrike">
                <a:solidFill>
                  <a:srgbClr val="ffffff"/>
                </a:solidFill>
                <a:latin typeface="Source Sans Pro"/>
              </a:rPr>
              <a:t>Norwegian - 4.294.967.295,000  </a:t>
            </a:r>
            <a:endParaRPr b="0" lang="en-GB" sz="1400" spc="-1" strike="noStrike">
              <a:solidFill>
                <a:srgbClr val="ffffff"/>
              </a:solidFill>
              <a:latin typeface="Source Sans Pro"/>
            </a:endParaRPr>
          </a:p>
          <a:p>
            <a:r>
              <a:rPr b="0" lang="en-GB" sz="1400" spc="-1" strike="noStrike">
                <a:solidFill>
                  <a:srgbClr val="ffffff"/>
                </a:solidFill>
                <a:latin typeface="Source Sans Pro"/>
              </a:rPr>
              <a:t>Spanish - 4.294.967.295,000  </a:t>
            </a:r>
            <a:endParaRPr b="0" lang="en-GB" sz="1400" spc="-1" strike="noStrike">
              <a:solidFill>
                <a:srgbClr val="ffffff"/>
              </a:solidFill>
              <a:latin typeface="Source Sans Pro"/>
            </a:endParaRPr>
          </a:p>
          <a:p>
            <a:r>
              <a:rPr b="0" lang="en-GB" sz="1400" spc="-1" strike="noStrike">
                <a:solidFill>
                  <a:srgbClr val="ffffff"/>
                </a:solidFill>
                <a:latin typeface="Source Sans Pro"/>
              </a:rPr>
              <a:t>Swedish - 4 294 967 295,000  </a:t>
            </a:r>
            <a:endParaRPr b="0" lang="en-GB" sz="1400" spc="-1" strike="noStrike">
              <a:solidFill>
                <a:srgbClr val="ffffff"/>
              </a:solidFill>
              <a:latin typeface="Source Sans Pro"/>
            </a:endParaRPr>
          </a:p>
          <a:p>
            <a:r>
              <a:rPr b="0" lang="en-GB" sz="1400" spc="-1" strike="noStrike">
                <a:solidFill>
                  <a:srgbClr val="ffffff"/>
                </a:solidFill>
                <a:latin typeface="Source Sans Pro"/>
              </a:rPr>
              <a:t>GB-English - 4,294,967,295.00  </a:t>
            </a:r>
            <a:endParaRPr b="0" lang="en-GB" sz="1400" spc="-1" strike="noStrike">
              <a:solidFill>
                <a:srgbClr val="ffffff"/>
              </a:solidFill>
              <a:latin typeface="Source Sans Pro"/>
            </a:endParaRPr>
          </a:p>
          <a:p>
            <a:r>
              <a:rPr b="0" lang="en-GB" sz="1400" spc="-1" strike="noStrike">
                <a:solidFill>
                  <a:srgbClr val="ffffff"/>
                </a:solidFill>
                <a:latin typeface="Source Sans Pro"/>
              </a:rPr>
              <a:t>US-English - 4,294,967,295.00  </a:t>
            </a:r>
            <a:endParaRPr b="0" lang="en-GB" sz="1400" spc="-1" strike="noStrike">
              <a:solidFill>
                <a:srgbClr val="ffffff"/>
              </a:solidFill>
              <a:latin typeface="Source Sans Pro"/>
            </a:endParaRPr>
          </a:p>
        </p:txBody>
      </p:sp>
      <p:sp>
        <p:nvSpPr>
          <p:cNvPr id="296" name="TextShape 3"/>
          <p:cNvSpPr txBox="1"/>
          <p:nvPr/>
        </p:nvSpPr>
        <p:spPr>
          <a:xfrm>
            <a:off x="368280" y="1203480"/>
            <a:ext cx="5175720" cy="2982960"/>
          </a:xfrm>
          <a:prstGeom prst="rect">
            <a:avLst/>
          </a:prstGeom>
          <a:noFill/>
          <a:ln w="9360">
            <a:noFill/>
          </a:ln>
        </p:spPr>
        <p:txBody>
          <a:bodyPr lIns="0" rIns="0" tIns="0" bIns="0"/>
          <a:p>
            <a:r>
              <a:rPr b="0" lang="en-GB" sz="2800" spc="-1" strike="noStrike">
                <a:solidFill>
                  <a:srgbClr val="ffffff"/>
                </a:solidFill>
                <a:latin typeface="Source Sans Pro"/>
              </a:rPr>
              <a:t>Formatting large numbers and numbers with decimal places is another aspect of locale that is quite unique in different countries.</a:t>
            </a:r>
            <a:endParaRPr b="0" lang="en-GB" sz="2800" spc="-1" strike="noStrike">
              <a:solidFill>
                <a:srgbClr val="ffffff"/>
              </a:solidFill>
              <a:latin typeface="Source Sans Pro"/>
            </a:endParaRPr>
          </a:p>
          <a:p>
            <a:r>
              <a:rPr b="0" lang="en-GB" sz="2800" spc="-1" strike="noStrike">
                <a:solidFill>
                  <a:srgbClr val="ffffff"/>
                </a:solidFill>
                <a:latin typeface="Source Sans Pro"/>
              </a:rPr>
              <a:t>Notice how some even differ by default number of decimal places.</a:t>
            </a:r>
            <a:endParaRPr b="0" lang="en-GB" sz="2800" spc="-1" strike="noStrike">
              <a:solidFill>
                <a:srgbClr val="ffffff"/>
              </a:solidFill>
              <a:latin typeface="Source Sans Pro"/>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Characters</a:t>
            </a:r>
            <a:endParaRPr b="0" lang="en-GB" sz="4400" spc="-1" strike="noStrike">
              <a:solidFill>
                <a:srgbClr val="ff950e"/>
              </a:solidFill>
              <a:latin typeface="Source Sans Pro"/>
            </a:endParaRPr>
          </a:p>
        </p:txBody>
      </p:sp>
      <p:sp>
        <p:nvSpPr>
          <p:cNvPr id="298" name="TextShape 2"/>
          <p:cNvSpPr txBox="1"/>
          <p:nvPr/>
        </p:nvSpPr>
        <p:spPr>
          <a:xfrm>
            <a:off x="457200" y="1203480"/>
            <a:ext cx="3926520" cy="2982960"/>
          </a:xfrm>
          <a:prstGeom prst="rect">
            <a:avLst/>
          </a:prstGeom>
          <a:noFill/>
          <a:ln w="9360">
            <a:noFill/>
          </a:ln>
        </p:spPr>
        <p:txBody>
          <a:bodyPr lIns="0" rIns="0" tIns="0" bIns="0"/>
          <a:p>
            <a:r>
              <a:rPr b="0" lang="en-GB" sz="3200" spc="-1" strike="noStrike">
                <a:solidFill>
                  <a:srgbClr val="ffffff"/>
                </a:solidFill>
                <a:latin typeface="Source Sans Pro"/>
              </a:rPr>
              <a:t>In some cases it is even important to ensure the correct unicode characters are being used.</a:t>
            </a:r>
            <a:endParaRPr b="0" lang="en-GB" sz="3200" spc="-1" strike="noStrike">
              <a:solidFill>
                <a:srgbClr val="ffffff"/>
              </a:solidFill>
              <a:latin typeface="Source Sans Pro"/>
            </a:endParaRPr>
          </a:p>
        </p:txBody>
      </p:sp>
      <p:pic>
        <p:nvPicPr>
          <p:cNvPr id="299" name="" descr=""/>
          <p:cNvPicPr/>
          <p:nvPr/>
        </p:nvPicPr>
        <p:blipFill>
          <a:blip r:embed="rId1"/>
          <a:stretch/>
        </p:blipFill>
        <p:spPr>
          <a:xfrm>
            <a:off x="4608000" y="2520000"/>
            <a:ext cx="4307040" cy="2332080"/>
          </a:xfrm>
          <a:prstGeom prst="rect">
            <a:avLst/>
          </a:prstGeom>
          <a:ln>
            <a:noFill/>
          </a:ln>
        </p:spPr>
      </p:pic>
      <p:pic>
        <p:nvPicPr>
          <p:cNvPr id="300" name="" descr=""/>
          <p:cNvPicPr/>
          <p:nvPr/>
        </p:nvPicPr>
        <p:blipFill>
          <a:blip r:embed="rId2"/>
          <a:stretch/>
        </p:blipFill>
        <p:spPr>
          <a:xfrm>
            <a:off x="6048000" y="504000"/>
            <a:ext cx="2304000" cy="18892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438120" y="1404000"/>
            <a:ext cx="7772400" cy="1102680"/>
          </a:xfrm>
          <a:prstGeom prst="rect">
            <a:avLst/>
          </a:prstGeom>
          <a:noFill/>
          <a:ln w="9360">
            <a:noFill/>
          </a:ln>
        </p:spPr>
        <p:txBody>
          <a:bodyPr/>
          <a:p>
            <a:r>
              <a:rPr b="0" lang="en-GB" sz="4400" spc="-1" strike="noStrike">
                <a:latin typeface="Source Sans Pro"/>
              </a:rPr>
              <a:t>Translation vs.</a:t>
            </a:r>
            <a:br/>
            <a:r>
              <a:rPr b="0" lang="en-GB" sz="4400" spc="-1" strike="noStrike">
                <a:latin typeface="Source Sans Pro"/>
              </a:rPr>
              <a:t>	</a:t>
            </a:r>
            <a:r>
              <a:rPr b="0" lang="en-GB" sz="4400" spc="-1" strike="noStrike">
                <a:latin typeface="Source Sans Pro"/>
              </a:rPr>
              <a:t> Localization vs.</a:t>
            </a:r>
            <a:br/>
            <a:r>
              <a:rPr b="0" lang="en-GB" sz="4400" spc="-1" strike="noStrike">
                <a:latin typeface="Source Sans Pro"/>
              </a:rPr>
              <a:t>	</a:t>
            </a:r>
            <a:r>
              <a:rPr b="0" lang="en-GB" sz="4400" spc="-1" strike="noStrike">
                <a:latin typeface="Source Sans Pro"/>
              </a:rPr>
              <a:t>	</a:t>
            </a:r>
            <a:r>
              <a:rPr b="0" lang="en-GB" sz="4400" spc="-1" strike="noStrike">
                <a:latin typeface="Source Sans Pro"/>
              </a:rPr>
              <a:t>Globalization </a:t>
            </a:r>
            <a:endParaRPr b="0" lang="en-GB" sz="4400" spc="-1" strike="noStrike">
              <a:latin typeface="Source Sans Pro"/>
            </a:endParaRPr>
          </a:p>
        </p:txBody>
      </p:sp>
    </p:spTree>
  </p:cSld>
  <p:timing>
    <p:tnLst>
      <p:par>
        <p:cTn id="19" dur="indefinite" restart="never" nodeType="tmRoot">
          <p:childTnLst>
            <p:seq>
              <p:cTn id="20" nodeType="mainSeq">
                <p:childTnLst>
                  <p:par>
                    <p:cTn id="21" fill="freeze">
                      <p:stCondLst>
                        <p:cond delay="indefinite"/>
                      </p:stCondLst>
                      <p:childTnLst>
                        <p:par>
                          <p:cTn id="22" fill="freeze">
                            <p:stCondLst>
                              <p:cond delay="0"/>
                            </p:stCondLst>
                            <p:childTnLst>
                              <p:par>
                                <p:cTn id="23" nodeType="clickEffect" fill="hold" presetClass="entr" presetSubtype="0">
                                  <p:stCondLst>
                                    <p:cond delay="0"/>
                                  </p:stCondLst>
                                  <p:childTnLst>
                                    <p:set>
                                      <p:cBhvr>
                                        <p:cTn id="24"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457200" y="205200"/>
            <a:ext cx="8229240" cy="858240"/>
          </a:xfrm>
          <a:prstGeom prst="rect">
            <a:avLst/>
          </a:prstGeom>
          <a:noFill/>
          <a:ln w="9360">
            <a:noFill/>
          </a:ln>
        </p:spPr>
        <p:txBody>
          <a:bodyPr lIns="0" rIns="0" tIns="0" bIns="0" anchor="ctr"/>
          <a:p>
            <a:r>
              <a:rPr b="0" lang="en-GB" sz="4400" spc="-1" strike="noStrike">
                <a:solidFill>
                  <a:srgbClr val="ff950e"/>
                </a:solidFill>
                <a:latin typeface="Source Sans Pro"/>
              </a:rPr>
              <a:t>Translation</a:t>
            </a:r>
            <a:endParaRPr b="0" lang="en-GB" sz="4400" spc="-1" strike="noStrike">
              <a:solidFill>
                <a:srgbClr val="ff950e"/>
              </a:solidFill>
              <a:latin typeface="Source Sans Pro"/>
            </a:endParaRPr>
          </a:p>
        </p:txBody>
      </p:sp>
      <p:sp>
        <p:nvSpPr>
          <p:cNvPr id="303" name="TextShape 2"/>
          <p:cNvSpPr txBox="1"/>
          <p:nvPr/>
        </p:nvSpPr>
        <p:spPr>
          <a:xfrm>
            <a:off x="457200" y="1203480"/>
            <a:ext cx="8046360" cy="2982960"/>
          </a:xfrm>
          <a:prstGeom prst="rect">
            <a:avLst/>
          </a:prstGeom>
          <a:noFill/>
          <a:ln w="9360">
            <a:noFill/>
          </a:ln>
        </p:spPr>
        <p:txBody>
          <a:bodyPr lIns="0" rIns="0" tIns="0" bIns="0"/>
          <a:p>
            <a:pPr algn="ctr">
              <a:spcAft>
                <a:spcPts val="1414"/>
              </a:spcAft>
            </a:pPr>
            <a:r>
              <a:rPr b="0" i="1" lang="en-GB" sz="2400" spc="-1" strike="noStrike">
                <a:solidFill>
                  <a:srgbClr val="ffffff"/>
                </a:solidFill>
                <a:latin typeface="Source Sans Pro"/>
              </a:rPr>
              <a:t>“</a:t>
            </a:r>
            <a:r>
              <a:rPr b="0" i="1" lang="en-GB" sz="2400" spc="-1" strike="noStrike">
                <a:solidFill>
                  <a:srgbClr val="ffffff"/>
                </a:solidFill>
                <a:latin typeface="Source Sans Pro"/>
              </a:rPr>
              <a:t>The rendering of something into another language or into one's own from another language.”</a:t>
            </a:r>
            <a:endParaRPr b="0" lang="en-GB" sz="2400" spc="-1" strike="noStrike">
              <a:solidFill>
                <a:srgbClr val="ffffff"/>
              </a:solidFill>
              <a:latin typeface="Source Sans Pro"/>
            </a:endParaRPr>
          </a:p>
          <a:p>
            <a:r>
              <a:rPr b="0" lang="en-GB" sz="3200" spc="-1" strike="noStrike">
                <a:solidFill>
                  <a:srgbClr val="ffffff"/>
                </a:solidFill>
                <a:latin typeface="Source Sans Pro"/>
              </a:rPr>
              <a:t>Translation is typically not the responsibility of the Software authors.</a:t>
            </a:r>
            <a:endParaRPr b="0" lang="en-GB" sz="3200" spc="-1" strike="noStrike">
              <a:solidFill>
                <a:srgbClr val="ffffff"/>
              </a:solidFill>
              <a:latin typeface="Source Sans Pro"/>
            </a:endParaRPr>
          </a:p>
          <a:p>
            <a:r>
              <a:rPr b="0" lang="en-GB" sz="3200" spc="-1" strike="noStrike">
                <a:solidFill>
                  <a:srgbClr val="ffffff"/>
                </a:solidFill>
                <a:latin typeface="Source Sans Pro"/>
              </a:rPr>
              <a:t>Most programmers will depend on the efforts of dedicated translators.</a:t>
            </a:r>
            <a:endParaRPr b="0" lang="en-GB" sz="3200" spc="-1" strike="noStrike">
              <a:solidFill>
                <a:srgbClr val="ffffff"/>
              </a:solidFill>
              <a:latin typeface="Source Sans Pro"/>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TotalTime>
  <Application>LibreOffice/5.4.5.1$Linux_X86_64 LibreOffice_project/40m0$Build-1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2018-04-03T18:35:10Z</dcterms:created>
  <dc:creator/>
  <dc:description>Provided by Nick Burch</dc:description>
  <cp:keywords>ACEU ApacheCon Apache Conference Europe 2014 Presentation Template</cp:keywords>
  <dc:language>en-US</dc:language>
  <cp:lastModifiedBy/>
  <dcterms:modified xsi:type="dcterms:W3CDTF">2018-04-04T00:37:47Z</dcterms:modified>
  <cp:revision>13</cp:revision>
  <dc:subject>A template by Nick Burch for Apache Conference Europe 2014 (ACEU 14) presentations; ACEU14 was held in Budapest in November 2014.</dc:subject>
  <dc:title>purple-architecture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Apache License v2</vt:lpwstr>
  </property>
</Properties>
</file>